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Inter Bold" charset="1" panose="020B0802030000000004"/>
      <p:regular r:id="rId25"/>
    </p:embeddedFont>
    <p:embeddedFont>
      <p:font typeface="Inter" charset="1" panose="020B0502030000000004"/>
      <p:regular r:id="rId26"/>
    </p:embeddedFont>
    <p:embeddedFont>
      <p:font typeface="Arial Bold" charset="1" panose="020B07040202020202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notesMasters/notesMaster1.xml" Type="http://schemas.openxmlformats.org/officeDocument/2006/relationships/notesMaster"/><Relationship Id="rId23" Target="theme/theme2.xml" Type="http://schemas.openxmlformats.org/officeDocument/2006/relationships/theme"/><Relationship Id="rId24" Target="notesSlides/notesSlide1.xml" Type="http://schemas.openxmlformats.org/officeDocument/2006/relationships/notes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Slides/notesSlide2.xml" Type="http://schemas.openxmlformats.org/officeDocument/2006/relationships/notesSlide"/><Relationship Id="rId28" Target="notesSlides/notesSlide3.xml" Type="http://schemas.openxmlformats.org/officeDocument/2006/relationships/notesSlide"/><Relationship Id="rId29" Target="notesSlides/notesSlide4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5.xml" Type="http://schemas.openxmlformats.org/officeDocument/2006/relationships/notesSlide"/><Relationship Id="rId32" Target="notesSlides/notesSlide6.xml" Type="http://schemas.openxmlformats.org/officeDocument/2006/relationships/notesSlide"/><Relationship Id="rId33" Target="notesSlides/notesSlide7.xml" Type="http://schemas.openxmlformats.org/officeDocument/2006/relationships/notesSlide"/><Relationship Id="rId34" Target="notesSlides/notesSlide8.xml" Type="http://schemas.openxmlformats.org/officeDocument/2006/relationships/notesSlide"/><Relationship Id="rId35" Target="notesSlides/notesSlide9.xml" Type="http://schemas.openxmlformats.org/officeDocument/2006/relationships/notesSlide"/><Relationship Id="rId36" Target="notesSlides/notesSlide10.xml" Type="http://schemas.openxmlformats.org/officeDocument/2006/relationships/notesSlide"/><Relationship Id="rId37" Target="notesSlides/notesSlide11.xml" Type="http://schemas.openxmlformats.org/officeDocument/2006/relationships/notesSlide"/><Relationship Id="rId38" Target="notesSlides/notesSlide12.xml" Type="http://schemas.openxmlformats.org/officeDocument/2006/relationships/notesSlide"/><Relationship Id="rId39" Target="notesSlides/notesSlide13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4.xml" Type="http://schemas.openxmlformats.org/officeDocument/2006/relationships/notesSlide"/><Relationship Id="rId41" Target="notesSlides/notesSlide15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jpe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52" y="4089644"/>
            <a:ext cx="10538625" cy="156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11"/>
              </a:lnSpc>
            </a:pPr>
            <a:r>
              <a:rPr lang="en-US" b="true" sz="568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Hotel Reservation Analysis </a:t>
            </a:r>
            <a:r>
              <a:rPr lang="en-US" sz="5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                                                   </a:t>
            </a:r>
          </a:p>
          <a:p>
            <a:pPr algn="l">
              <a:lnSpc>
                <a:spcPts val="3722"/>
              </a:lnSpc>
            </a:pPr>
            <a:r>
              <a:rPr lang="en-US" sz="24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                                            </a:t>
            </a:r>
            <a:r>
              <a:rPr lang="en-US" b="true" sz="248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TEAM-4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7610" y="17145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08432" y="154888"/>
            <a:ext cx="4806161" cy="1162363"/>
            <a:chOff x="0" y="0"/>
            <a:chExt cx="7753678" cy="18752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53726" cy="1875130"/>
            </a:xfrm>
            <a:custGeom>
              <a:avLst/>
              <a:gdLst/>
              <a:ahLst/>
              <a:cxnLst/>
              <a:rect r="r" b="b" t="t" l="l"/>
              <a:pathLst>
                <a:path h="1875130" w="7753726">
                  <a:moveTo>
                    <a:pt x="0" y="0"/>
                  </a:moveTo>
                  <a:lnTo>
                    <a:pt x="7753726" y="0"/>
                  </a:lnTo>
                  <a:lnTo>
                    <a:pt x="7753726" y="1875130"/>
                  </a:lnTo>
                  <a:lnTo>
                    <a:pt x="0" y="1875130"/>
                  </a:lnTo>
                  <a:close/>
                </a:path>
              </a:pathLst>
            </a:custGeom>
            <a:solidFill>
              <a:srgbClr val="C7C9E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23825"/>
              <a:ext cx="7753678" cy="1999041"/>
            </a:xfrm>
            <a:prstGeom prst="rect">
              <a:avLst/>
            </a:prstGeom>
          </p:spPr>
          <p:txBody>
            <a:bodyPr anchor="t" rtlCol="false" tIns="41985" lIns="41985" bIns="41985" rIns="41985"/>
            <a:lstStyle/>
            <a:p>
              <a:pPr algn="l">
                <a:lnSpc>
                  <a:spcPts val="6198"/>
                </a:lnSpc>
              </a:pPr>
              <a:r>
                <a:rPr lang="en-US" b="true" sz="4132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Booking Behavior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109989" y="650344"/>
            <a:ext cx="10681948" cy="46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1"/>
              </a:lnSpc>
            </a:pPr>
            <a:r>
              <a:rPr lang="en-US" b="true" sz="251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How many tot</a:t>
            </a:r>
            <a:r>
              <a:rPr lang="en-US" b="true" sz="251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al nights are booked across different months/years?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109989" y="1639479"/>
            <a:ext cx="9466406" cy="1656656"/>
            <a:chOff x="0" y="0"/>
            <a:chExt cx="12621875" cy="22088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874" y="7874"/>
              <a:ext cx="12606148" cy="2193036"/>
            </a:xfrm>
            <a:custGeom>
              <a:avLst/>
              <a:gdLst/>
              <a:ahLst/>
              <a:cxnLst/>
              <a:rect r="r" b="b" t="t" l="l"/>
              <a:pathLst>
                <a:path h="2193036" w="12606148">
                  <a:moveTo>
                    <a:pt x="0" y="158115"/>
                  </a:moveTo>
                  <a:cubicBezTo>
                    <a:pt x="0" y="70866"/>
                    <a:pt x="71247" y="0"/>
                    <a:pt x="159004" y="0"/>
                  </a:cubicBezTo>
                  <a:lnTo>
                    <a:pt x="12447143" y="0"/>
                  </a:lnTo>
                  <a:cubicBezTo>
                    <a:pt x="12534900" y="0"/>
                    <a:pt x="12606148" y="70739"/>
                    <a:pt x="12606148" y="157988"/>
                  </a:cubicBezTo>
                  <a:lnTo>
                    <a:pt x="12606148" y="2035048"/>
                  </a:lnTo>
                  <a:cubicBezTo>
                    <a:pt x="12606148" y="2122297"/>
                    <a:pt x="12535027" y="2193036"/>
                    <a:pt x="12447143" y="2193036"/>
                  </a:cubicBezTo>
                  <a:lnTo>
                    <a:pt x="159004" y="2193036"/>
                  </a:lnTo>
                  <a:cubicBezTo>
                    <a:pt x="71247" y="2193036"/>
                    <a:pt x="127" y="2122297"/>
                    <a:pt x="0" y="203504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621895" cy="2208911"/>
            </a:xfrm>
            <a:custGeom>
              <a:avLst/>
              <a:gdLst/>
              <a:ahLst/>
              <a:cxnLst/>
              <a:rect r="r" b="b" t="t" l="l"/>
              <a:pathLst>
                <a:path h="2208911" w="12621895">
                  <a:moveTo>
                    <a:pt x="0" y="165989"/>
                  </a:moveTo>
                  <a:cubicBezTo>
                    <a:pt x="0" y="74295"/>
                    <a:pt x="74803" y="0"/>
                    <a:pt x="166878" y="0"/>
                  </a:cubicBezTo>
                  <a:lnTo>
                    <a:pt x="12455017" y="0"/>
                  </a:lnTo>
                  <a:lnTo>
                    <a:pt x="12455017" y="7874"/>
                  </a:lnTo>
                  <a:lnTo>
                    <a:pt x="12455017" y="0"/>
                  </a:lnTo>
                  <a:cubicBezTo>
                    <a:pt x="12547092" y="0"/>
                    <a:pt x="12621895" y="74295"/>
                    <a:pt x="12621895" y="165989"/>
                  </a:cubicBezTo>
                  <a:lnTo>
                    <a:pt x="12614022" y="165989"/>
                  </a:lnTo>
                  <a:lnTo>
                    <a:pt x="12621895" y="165989"/>
                  </a:lnTo>
                  <a:lnTo>
                    <a:pt x="12621895" y="2042922"/>
                  </a:lnTo>
                  <a:lnTo>
                    <a:pt x="12614022" y="2042922"/>
                  </a:lnTo>
                  <a:lnTo>
                    <a:pt x="12621895" y="2042922"/>
                  </a:lnTo>
                  <a:cubicBezTo>
                    <a:pt x="12621895" y="2134616"/>
                    <a:pt x="12547092" y="2208911"/>
                    <a:pt x="12455017" y="2208911"/>
                  </a:cubicBezTo>
                  <a:lnTo>
                    <a:pt x="12455017" y="2201037"/>
                  </a:lnTo>
                  <a:lnTo>
                    <a:pt x="12455017" y="2208911"/>
                  </a:lnTo>
                  <a:lnTo>
                    <a:pt x="166878" y="2208911"/>
                  </a:lnTo>
                  <a:lnTo>
                    <a:pt x="166878" y="2201037"/>
                  </a:lnTo>
                  <a:lnTo>
                    <a:pt x="166878" y="2208911"/>
                  </a:lnTo>
                  <a:cubicBezTo>
                    <a:pt x="74803" y="2208911"/>
                    <a:pt x="0" y="2134616"/>
                    <a:pt x="0" y="2042922"/>
                  </a:cubicBezTo>
                  <a:lnTo>
                    <a:pt x="0" y="165989"/>
                  </a:lnTo>
                  <a:lnTo>
                    <a:pt x="7874" y="165989"/>
                  </a:lnTo>
                  <a:lnTo>
                    <a:pt x="0" y="165989"/>
                  </a:lnTo>
                  <a:moveTo>
                    <a:pt x="15875" y="165989"/>
                  </a:moveTo>
                  <a:lnTo>
                    <a:pt x="15875" y="2042922"/>
                  </a:lnTo>
                  <a:lnTo>
                    <a:pt x="7874" y="2042922"/>
                  </a:lnTo>
                  <a:lnTo>
                    <a:pt x="15748" y="2042922"/>
                  </a:lnTo>
                  <a:cubicBezTo>
                    <a:pt x="15748" y="2125726"/>
                    <a:pt x="83312" y="2193036"/>
                    <a:pt x="166751" y="2193036"/>
                  </a:cubicBezTo>
                  <a:lnTo>
                    <a:pt x="12455017" y="2193036"/>
                  </a:lnTo>
                  <a:cubicBezTo>
                    <a:pt x="12538456" y="2193036"/>
                    <a:pt x="12606020" y="2125853"/>
                    <a:pt x="12606020" y="2042922"/>
                  </a:cubicBezTo>
                  <a:lnTo>
                    <a:pt x="12606020" y="165989"/>
                  </a:lnTo>
                  <a:cubicBezTo>
                    <a:pt x="12606020" y="83185"/>
                    <a:pt x="12538456" y="15875"/>
                    <a:pt x="12455017" y="15875"/>
                  </a:cubicBezTo>
                  <a:lnTo>
                    <a:pt x="166878" y="15875"/>
                  </a:lnTo>
                  <a:lnTo>
                    <a:pt x="166878" y="7874"/>
                  </a:lnTo>
                  <a:lnTo>
                    <a:pt x="166878" y="15748"/>
                  </a:lnTo>
                  <a:cubicBezTo>
                    <a:pt x="83439" y="15875"/>
                    <a:pt x="15875" y="83058"/>
                    <a:pt x="15875" y="165989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385134" y="1708584"/>
            <a:ext cx="3528000" cy="52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Insight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85134" y="2082909"/>
            <a:ext cx="7995502" cy="95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2"/>
              </a:lnSpc>
            </a:pPr>
            <a:r>
              <a:rPr lang="en-US" sz="204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Shows demand trends and seasonality.</a:t>
            </a:r>
          </a:p>
          <a:p>
            <a:pPr algn="l">
              <a:lnSpc>
                <a:spcPts val="3922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7109989" y="3728578"/>
            <a:ext cx="9466406" cy="1656656"/>
            <a:chOff x="0" y="0"/>
            <a:chExt cx="12621875" cy="22088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874" y="7874"/>
              <a:ext cx="12606148" cy="2193036"/>
            </a:xfrm>
            <a:custGeom>
              <a:avLst/>
              <a:gdLst/>
              <a:ahLst/>
              <a:cxnLst/>
              <a:rect r="r" b="b" t="t" l="l"/>
              <a:pathLst>
                <a:path h="2193036" w="12606148">
                  <a:moveTo>
                    <a:pt x="0" y="158115"/>
                  </a:moveTo>
                  <a:cubicBezTo>
                    <a:pt x="0" y="70866"/>
                    <a:pt x="71247" y="0"/>
                    <a:pt x="159004" y="0"/>
                  </a:cubicBezTo>
                  <a:lnTo>
                    <a:pt x="12447143" y="0"/>
                  </a:lnTo>
                  <a:cubicBezTo>
                    <a:pt x="12534900" y="0"/>
                    <a:pt x="12606148" y="70739"/>
                    <a:pt x="12606148" y="157988"/>
                  </a:cubicBezTo>
                  <a:lnTo>
                    <a:pt x="12606148" y="2035048"/>
                  </a:lnTo>
                  <a:cubicBezTo>
                    <a:pt x="12606148" y="2122297"/>
                    <a:pt x="12535027" y="2193036"/>
                    <a:pt x="12447143" y="2193036"/>
                  </a:cubicBezTo>
                  <a:lnTo>
                    <a:pt x="159004" y="2193036"/>
                  </a:lnTo>
                  <a:cubicBezTo>
                    <a:pt x="71247" y="2193036"/>
                    <a:pt x="127" y="2122297"/>
                    <a:pt x="0" y="203504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621895" cy="2208911"/>
            </a:xfrm>
            <a:custGeom>
              <a:avLst/>
              <a:gdLst/>
              <a:ahLst/>
              <a:cxnLst/>
              <a:rect r="r" b="b" t="t" l="l"/>
              <a:pathLst>
                <a:path h="2208911" w="12621895">
                  <a:moveTo>
                    <a:pt x="0" y="165989"/>
                  </a:moveTo>
                  <a:cubicBezTo>
                    <a:pt x="0" y="74295"/>
                    <a:pt x="74803" y="0"/>
                    <a:pt x="166878" y="0"/>
                  </a:cubicBezTo>
                  <a:lnTo>
                    <a:pt x="12455017" y="0"/>
                  </a:lnTo>
                  <a:lnTo>
                    <a:pt x="12455017" y="7874"/>
                  </a:lnTo>
                  <a:lnTo>
                    <a:pt x="12455017" y="0"/>
                  </a:lnTo>
                  <a:cubicBezTo>
                    <a:pt x="12547092" y="0"/>
                    <a:pt x="12621895" y="74295"/>
                    <a:pt x="12621895" y="165989"/>
                  </a:cubicBezTo>
                  <a:lnTo>
                    <a:pt x="12614022" y="165989"/>
                  </a:lnTo>
                  <a:lnTo>
                    <a:pt x="12621895" y="165989"/>
                  </a:lnTo>
                  <a:lnTo>
                    <a:pt x="12621895" y="2042922"/>
                  </a:lnTo>
                  <a:lnTo>
                    <a:pt x="12614022" y="2042922"/>
                  </a:lnTo>
                  <a:lnTo>
                    <a:pt x="12621895" y="2042922"/>
                  </a:lnTo>
                  <a:cubicBezTo>
                    <a:pt x="12621895" y="2134616"/>
                    <a:pt x="12547092" y="2208911"/>
                    <a:pt x="12455017" y="2208911"/>
                  </a:cubicBezTo>
                  <a:lnTo>
                    <a:pt x="12455017" y="2201037"/>
                  </a:lnTo>
                  <a:lnTo>
                    <a:pt x="12455017" y="2208911"/>
                  </a:lnTo>
                  <a:lnTo>
                    <a:pt x="166878" y="2208911"/>
                  </a:lnTo>
                  <a:lnTo>
                    <a:pt x="166878" y="2201037"/>
                  </a:lnTo>
                  <a:lnTo>
                    <a:pt x="166878" y="2208911"/>
                  </a:lnTo>
                  <a:cubicBezTo>
                    <a:pt x="74803" y="2208911"/>
                    <a:pt x="0" y="2134616"/>
                    <a:pt x="0" y="2042922"/>
                  </a:cubicBezTo>
                  <a:lnTo>
                    <a:pt x="0" y="165989"/>
                  </a:lnTo>
                  <a:lnTo>
                    <a:pt x="7874" y="165989"/>
                  </a:lnTo>
                  <a:lnTo>
                    <a:pt x="0" y="165989"/>
                  </a:lnTo>
                  <a:moveTo>
                    <a:pt x="15875" y="165989"/>
                  </a:moveTo>
                  <a:lnTo>
                    <a:pt x="15875" y="2042922"/>
                  </a:lnTo>
                  <a:lnTo>
                    <a:pt x="7874" y="2042922"/>
                  </a:lnTo>
                  <a:lnTo>
                    <a:pt x="15748" y="2042922"/>
                  </a:lnTo>
                  <a:cubicBezTo>
                    <a:pt x="15748" y="2125726"/>
                    <a:pt x="83312" y="2193036"/>
                    <a:pt x="166751" y="2193036"/>
                  </a:cubicBezTo>
                  <a:lnTo>
                    <a:pt x="12455017" y="2193036"/>
                  </a:lnTo>
                  <a:cubicBezTo>
                    <a:pt x="12538456" y="2193036"/>
                    <a:pt x="12606020" y="2125853"/>
                    <a:pt x="12606020" y="2042922"/>
                  </a:cubicBezTo>
                  <a:lnTo>
                    <a:pt x="12606020" y="165989"/>
                  </a:lnTo>
                  <a:cubicBezTo>
                    <a:pt x="12606020" y="83185"/>
                    <a:pt x="12538456" y="15875"/>
                    <a:pt x="12455017" y="15875"/>
                  </a:cubicBezTo>
                  <a:lnTo>
                    <a:pt x="166878" y="15875"/>
                  </a:lnTo>
                  <a:lnTo>
                    <a:pt x="166878" y="7874"/>
                  </a:lnTo>
                  <a:lnTo>
                    <a:pt x="166878" y="15748"/>
                  </a:lnTo>
                  <a:cubicBezTo>
                    <a:pt x="83439" y="15875"/>
                    <a:pt x="15875" y="83058"/>
                    <a:pt x="15875" y="165989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7380000" y="3773858"/>
            <a:ext cx="3528000" cy="52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Overview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85134" y="4148183"/>
            <a:ext cx="7995502" cy="100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9"/>
              </a:lnSpc>
            </a:pPr>
            <a:r>
              <a:rPr lang="en-US" sz="217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Helps </a:t>
            </a:r>
            <a:r>
              <a:rPr lang="en-US" sz="217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 forecasting occupancy.</a:t>
            </a:r>
          </a:p>
          <a:p>
            <a:pPr algn="l">
              <a:lnSpc>
                <a:spcPts val="4169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7109989" y="5813859"/>
            <a:ext cx="9466406" cy="1656656"/>
            <a:chOff x="0" y="0"/>
            <a:chExt cx="12621875" cy="22088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7874" y="7874"/>
              <a:ext cx="12606148" cy="2193036"/>
            </a:xfrm>
            <a:custGeom>
              <a:avLst/>
              <a:gdLst/>
              <a:ahLst/>
              <a:cxnLst/>
              <a:rect r="r" b="b" t="t" l="l"/>
              <a:pathLst>
                <a:path h="2193036" w="12606148">
                  <a:moveTo>
                    <a:pt x="0" y="158115"/>
                  </a:moveTo>
                  <a:cubicBezTo>
                    <a:pt x="0" y="70866"/>
                    <a:pt x="71247" y="0"/>
                    <a:pt x="159004" y="0"/>
                  </a:cubicBezTo>
                  <a:lnTo>
                    <a:pt x="12447143" y="0"/>
                  </a:lnTo>
                  <a:cubicBezTo>
                    <a:pt x="12534900" y="0"/>
                    <a:pt x="12606148" y="70739"/>
                    <a:pt x="12606148" y="157988"/>
                  </a:cubicBezTo>
                  <a:lnTo>
                    <a:pt x="12606148" y="2035048"/>
                  </a:lnTo>
                  <a:cubicBezTo>
                    <a:pt x="12606148" y="2122297"/>
                    <a:pt x="12535027" y="2193036"/>
                    <a:pt x="12447143" y="2193036"/>
                  </a:cubicBezTo>
                  <a:lnTo>
                    <a:pt x="159004" y="2193036"/>
                  </a:lnTo>
                  <a:cubicBezTo>
                    <a:pt x="71247" y="2193036"/>
                    <a:pt x="127" y="2122297"/>
                    <a:pt x="0" y="203504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621895" cy="2208911"/>
            </a:xfrm>
            <a:custGeom>
              <a:avLst/>
              <a:gdLst/>
              <a:ahLst/>
              <a:cxnLst/>
              <a:rect r="r" b="b" t="t" l="l"/>
              <a:pathLst>
                <a:path h="2208911" w="12621895">
                  <a:moveTo>
                    <a:pt x="0" y="165989"/>
                  </a:moveTo>
                  <a:cubicBezTo>
                    <a:pt x="0" y="74295"/>
                    <a:pt x="74803" y="0"/>
                    <a:pt x="166878" y="0"/>
                  </a:cubicBezTo>
                  <a:lnTo>
                    <a:pt x="12455017" y="0"/>
                  </a:lnTo>
                  <a:lnTo>
                    <a:pt x="12455017" y="7874"/>
                  </a:lnTo>
                  <a:lnTo>
                    <a:pt x="12455017" y="0"/>
                  </a:lnTo>
                  <a:cubicBezTo>
                    <a:pt x="12547092" y="0"/>
                    <a:pt x="12621895" y="74295"/>
                    <a:pt x="12621895" y="165989"/>
                  </a:cubicBezTo>
                  <a:lnTo>
                    <a:pt x="12614022" y="165989"/>
                  </a:lnTo>
                  <a:lnTo>
                    <a:pt x="12621895" y="165989"/>
                  </a:lnTo>
                  <a:lnTo>
                    <a:pt x="12621895" y="2042922"/>
                  </a:lnTo>
                  <a:lnTo>
                    <a:pt x="12614022" y="2042922"/>
                  </a:lnTo>
                  <a:lnTo>
                    <a:pt x="12621895" y="2042922"/>
                  </a:lnTo>
                  <a:cubicBezTo>
                    <a:pt x="12621895" y="2134616"/>
                    <a:pt x="12547092" y="2208911"/>
                    <a:pt x="12455017" y="2208911"/>
                  </a:cubicBezTo>
                  <a:lnTo>
                    <a:pt x="12455017" y="2201037"/>
                  </a:lnTo>
                  <a:lnTo>
                    <a:pt x="12455017" y="2208911"/>
                  </a:lnTo>
                  <a:lnTo>
                    <a:pt x="166878" y="2208911"/>
                  </a:lnTo>
                  <a:lnTo>
                    <a:pt x="166878" y="2201037"/>
                  </a:lnTo>
                  <a:lnTo>
                    <a:pt x="166878" y="2208911"/>
                  </a:lnTo>
                  <a:cubicBezTo>
                    <a:pt x="74803" y="2208911"/>
                    <a:pt x="0" y="2134616"/>
                    <a:pt x="0" y="2042922"/>
                  </a:cubicBezTo>
                  <a:lnTo>
                    <a:pt x="0" y="165989"/>
                  </a:lnTo>
                  <a:lnTo>
                    <a:pt x="7874" y="165989"/>
                  </a:lnTo>
                  <a:lnTo>
                    <a:pt x="0" y="165989"/>
                  </a:lnTo>
                  <a:moveTo>
                    <a:pt x="15875" y="165989"/>
                  </a:moveTo>
                  <a:lnTo>
                    <a:pt x="15875" y="2042922"/>
                  </a:lnTo>
                  <a:lnTo>
                    <a:pt x="7874" y="2042922"/>
                  </a:lnTo>
                  <a:lnTo>
                    <a:pt x="15748" y="2042922"/>
                  </a:lnTo>
                  <a:cubicBezTo>
                    <a:pt x="15748" y="2125726"/>
                    <a:pt x="83312" y="2193036"/>
                    <a:pt x="166751" y="2193036"/>
                  </a:cubicBezTo>
                  <a:lnTo>
                    <a:pt x="12455017" y="2193036"/>
                  </a:lnTo>
                  <a:cubicBezTo>
                    <a:pt x="12538456" y="2193036"/>
                    <a:pt x="12606020" y="2125853"/>
                    <a:pt x="12606020" y="2042922"/>
                  </a:cubicBezTo>
                  <a:lnTo>
                    <a:pt x="12606020" y="165989"/>
                  </a:lnTo>
                  <a:cubicBezTo>
                    <a:pt x="12606020" y="83185"/>
                    <a:pt x="12538456" y="15875"/>
                    <a:pt x="12455017" y="15875"/>
                  </a:cubicBezTo>
                  <a:lnTo>
                    <a:pt x="166878" y="15875"/>
                  </a:lnTo>
                  <a:lnTo>
                    <a:pt x="166878" y="7874"/>
                  </a:lnTo>
                  <a:lnTo>
                    <a:pt x="166878" y="15748"/>
                  </a:lnTo>
                  <a:cubicBezTo>
                    <a:pt x="83439" y="15875"/>
                    <a:pt x="15875" y="83058"/>
                    <a:pt x="15875" y="165989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7336200" y="5861484"/>
            <a:ext cx="3528000" cy="52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Implementation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36200" y="6291873"/>
            <a:ext cx="9013983" cy="985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8"/>
              </a:lnSpc>
            </a:pPr>
            <a:r>
              <a:rPr lang="en-US" sz="213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Align</a:t>
            </a:r>
            <a:r>
              <a:rPr lang="en-US" sz="213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staffing and inventory with peak and off-season demand.</a:t>
            </a:r>
          </a:p>
          <a:p>
            <a:pPr algn="l">
              <a:lnSpc>
                <a:spcPts val="4108"/>
              </a:lnSpc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7109989" y="7948537"/>
            <a:ext cx="9466406" cy="1656656"/>
            <a:chOff x="0" y="0"/>
            <a:chExt cx="12621875" cy="22088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7874" y="7874"/>
              <a:ext cx="12606148" cy="2193036"/>
            </a:xfrm>
            <a:custGeom>
              <a:avLst/>
              <a:gdLst/>
              <a:ahLst/>
              <a:cxnLst/>
              <a:rect r="r" b="b" t="t" l="l"/>
              <a:pathLst>
                <a:path h="2193036" w="12606148">
                  <a:moveTo>
                    <a:pt x="0" y="158115"/>
                  </a:moveTo>
                  <a:cubicBezTo>
                    <a:pt x="0" y="70866"/>
                    <a:pt x="71247" y="0"/>
                    <a:pt x="159004" y="0"/>
                  </a:cubicBezTo>
                  <a:lnTo>
                    <a:pt x="12447143" y="0"/>
                  </a:lnTo>
                  <a:cubicBezTo>
                    <a:pt x="12534900" y="0"/>
                    <a:pt x="12606148" y="70739"/>
                    <a:pt x="12606148" y="157988"/>
                  </a:cubicBezTo>
                  <a:lnTo>
                    <a:pt x="12606148" y="2035048"/>
                  </a:lnTo>
                  <a:cubicBezTo>
                    <a:pt x="12606148" y="2122297"/>
                    <a:pt x="12535027" y="2193036"/>
                    <a:pt x="12447143" y="2193036"/>
                  </a:cubicBezTo>
                  <a:lnTo>
                    <a:pt x="159004" y="2193036"/>
                  </a:lnTo>
                  <a:cubicBezTo>
                    <a:pt x="71247" y="2193036"/>
                    <a:pt x="127" y="2122297"/>
                    <a:pt x="0" y="203504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621895" cy="2208911"/>
            </a:xfrm>
            <a:custGeom>
              <a:avLst/>
              <a:gdLst/>
              <a:ahLst/>
              <a:cxnLst/>
              <a:rect r="r" b="b" t="t" l="l"/>
              <a:pathLst>
                <a:path h="2208911" w="12621895">
                  <a:moveTo>
                    <a:pt x="0" y="165989"/>
                  </a:moveTo>
                  <a:cubicBezTo>
                    <a:pt x="0" y="74295"/>
                    <a:pt x="74803" y="0"/>
                    <a:pt x="166878" y="0"/>
                  </a:cubicBezTo>
                  <a:lnTo>
                    <a:pt x="12455017" y="0"/>
                  </a:lnTo>
                  <a:lnTo>
                    <a:pt x="12455017" y="7874"/>
                  </a:lnTo>
                  <a:lnTo>
                    <a:pt x="12455017" y="0"/>
                  </a:lnTo>
                  <a:cubicBezTo>
                    <a:pt x="12547092" y="0"/>
                    <a:pt x="12621895" y="74295"/>
                    <a:pt x="12621895" y="165989"/>
                  </a:cubicBezTo>
                  <a:lnTo>
                    <a:pt x="12614022" y="165989"/>
                  </a:lnTo>
                  <a:lnTo>
                    <a:pt x="12621895" y="165989"/>
                  </a:lnTo>
                  <a:lnTo>
                    <a:pt x="12621895" y="2042922"/>
                  </a:lnTo>
                  <a:lnTo>
                    <a:pt x="12614022" y="2042922"/>
                  </a:lnTo>
                  <a:lnTo>
                    <a:pt x="12621895" y="2042922"/>
                  </a:lnTo>
                  <a:cubicBezTo>
                    <a:pt x="12621895" y="2134616"/>
                    <a:pt x="12547092" y="2208911"/>
                    <a:pt x="12455017" y="2208911"/>
                  </a:cubicBezTo>
                  <a:lnTo>
                    <a:pt x="12455017" y="2201037"/>
                  </a:lnTo>
                  <a:lnTo>
                    <a:pt x="12455017" y="2208911"/>
                  </a:lnTo>
                  <a:lnTo>
                    <a:pt x="166878" y="2208911"/>
                  </a:lnTo>
                  <a:lnTo>
                    <a:pt x="166878" y="2201037"/>
                  </a:lnTo>
                  <a:lnTo>
                    <a:pt x="166878" y="2208911"/>
                  </a:lnTo>
                  <a:cubicBezTo>
                    <a:pt x="74803" y="2208911"/>
                    <a:pt x="0" y="2134616"/>
                    <a:pt x="0" y="2042922"/>
                  </a:cubicBezTo>
                  <a:lnTo>
                    <a:pt x="0" y="165989"/>
                  </a:lnTo>
                  <a:lnTo>
                    <a:pt x="7874" y="165989"/>
                  </a:lnTo>
                  <a:lnTo>
                    <a:pt x="0" y="165989"/>
                  </a:lnTo>
                  <a:moveTo>
                    <a:pt x="15875" y="165989"/>
                  </a:moveTo>
                  <a:lnTo>
                    <a:pt x="15875" y="2042922"/>
                  </a:lnTo>
                  <a:lnTo>
                    <a:pt x="7874" y="2042922"/>
                  </a:lnTo>
                  <a:lnTo>
                    <a:pt x="15748" y="2042922"/>
                  </a:lnTo>
                  <a:cubicBezTo>
                    <a:pt x="15748" y="2125726"/>
                    <a:pt x="83312" y="2193036"/>
                    <a:pt x="166751" y="2193036"/>
                  </a:cubicBezTo>
                  <a:lnTo>
                    <a:pt x="12455017" y="2193036"/>
                  </a:lnTo>
                  <a:cubicBezTo>
                    <a:pt x="12538456" y="2193036"/>
                    <a:pt x="12606020" y="2125853"/>
                    <a:pt x="12606020" y="2042922"/>
                  </a:cubicBezTo>
                  <a:lnTo>
                    <a:pt x="12606020" y="165989"/>
                  </a:lnTo>
                  <a:cubicBezTo>
                    <a:pt x="12606020" y="83185"/>
                    <a:pt x="12538456" y="15875"/>
                    <a:pt x="12455017" y="15875"/>
                  </a:cubicBezTo>
                  <a:lnTo>
                    <a:pt x="166878" y="15875"/>
                  </a:lnTo>
                  <a:lnTo>
                    <a:pt x="166878" y="7874"/>
                  </a:lnTo>
                  <a:lnTo>
                    <a:pt x="166878" y="15748"/>
                  </a:lnTo>
                  <a:cubicBezTo>
                    <a:pt x="83439" y="15875"/>
                    <a:pt x="15875" y="83058"/>
                    <a:pt x="15875" y="165989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7385134" y="7862812"/>
            <a:ext cx="3528000" cy="52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Benefits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36200" y="8403966"/>
            <a:ext cx="9013983" cy="210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7"/>
              </a:lnSpc>
            </a:pPr>
            <a:r>
              <a:rPr lang="en-US" sz="222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Reduc</a:t>
            </a:r>
            <a:r>
              <a:rPr lang="en-US" sz="222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 overstaffing costs and ensures smooth operations during high demand.</a:t>
            </a:r>
          </a:p>
          <a:p>
            <a:pPr algn="l">
              <a:lnSpc>
                <a:spcPts val="4267"/>
              </a:lnSpc>
            </a:pPr>
          </a:p>
          <a:p>
            <a:pPr algn="l">
              <a:lnSpc>
                <a:spcPts val="4267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507438" y="1495194"/>
            <a:ext cx="13127250" cy="63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b="true" sz="331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What’s the booking trend across weekdays vs weekends?</a:t>
            </a:r>
          </a:p>
          <a:p>
            <a:pPr algn="l">
              <a:lnSpc>
                <a:spcPts val="2615"/>
              </a:lnSpc>
            </a:pPr>
          </a:p>
          <a:p>
            <a:pPr algn="l">
              <a:lnSpc>
                <a:spcPts val="261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507438" y="2882006"/>
            <a:ext cx="12679875" cy="567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b="true" sz="331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Insight: </a:t>
            </a:r>
            <a:r>
              <a:rPr lang="en-US" sz="33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Weekends may have higher stays; weekdays may show corporate demand.</a:t>
            </a:r>
          </a:p>
          <a:p>
            <a:pPr algn="l">
              <a:lnSpc>
                <a:spcPts val="2615"/>
              </a:lnSpc>
            </a:pPr>
          </a:p>
          <a:p>
            <a:pPr algn="l">
              <a:lnSpc>
                <a:spcPts val="4949"/>
              </a:lnSpc>
            </a:pPr>
            <a:r>
              <a:rPr lang="en-US" b="true" sz="331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Implementation:</a:t>
            </a:r>
            <a:r>
              <a:rPr lang="en-US" sz="33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Offer weekend leisure packages and weekday corporate deals.</a:t>
            </a:r>
          </a:p>
          <a:p>
            <a:pPr algn="l">
              <a:lnSpc>
                <a:spcPts val="2615"/>
              </a:lnSpc>
            </a:pPr>
          </a:p>
          <a:p>
            <a:pPr algn="l">
              <a:lnSpc>
                <a:spcPts val="4949"/>
              </a:lnSpc>
            </a:pPr>
            <a:r>
              <a:rPr lang="en-US" b="true" sz="331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Benefits:</a:t>
            </a:r>
            <a:r>
              <a:rPr lang="en-US" sz="33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Balances occupancy across the week and maximizes revenue per available room.</a:t>
            </a:r>
          </a:p>
          <a:p>
            <a:pPr algn="l">
              <a:lnSpc>
                <a:spcPts val="2615"/>
              </a:lnSpc>
            </a:pPr>
          </a:p>
          <a:p>
            <a:pPr algn="l">
              <a:lnSpc>
                <a:spcPts val="2615"/>
              </a:lnSpc>
            </a:pPr>
          </a:p>
          <a:p>
            <a:pPr algn="l">
              <a:lnSpc>
                <a:spcPts val="2615"/>
              </a:lnSpc>
            </a:pP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5149594" cy="10165032"/>
            <a:chOff x="0" y="0"/>
            <a:chExt cx="6866125" cy="135533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66128" cy="13553439"/>
            </a:xfrm>
            <a:custGeom>
              <a:avLst/>
              <a:gdLst/>
              <a:ahLst/>
              <a:cxnLst/>
              <a:rect r="r" b="b" t="t" l="l"/>
              <a:pathLst>
                <a:path h="13553439" w="6866128">
                  <a:moveTo>
                    <a:pt x="0" y="0"/>
                  </a:moveTo>
                  <a:lnTo>
                    <a:pt x="6866128" y="0"/>
                  </a:lnTo>
                  <a:lnTo>
                    <a:pt x="6866128" y="13553439"/>
                  </a:lnTo>
                  <a:lnTo>
                    <a:pt x="0" y="13553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023" t="0" r="-24023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762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507438" y="658050"/>
            <a:ext cx="13127250" cy="63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b="true" sz="331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How far in advance do guests book rooms?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07438" y="2882006"/>
            <a:ext cx="12568125" cy="6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b="true" sz="331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Insight: </a:t>
            </a:r>
            <a:r>
              <a:rPr lang="en-US" sz="33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Longer lead times = leisure bookings; shorter = business or last-minute.</a:t>
            </a:r>
          </a:p>
          <a:p>
            <a:pPr algn="l">
              <a:lnSpc>
                <a:spcPts val="2615"/>
              </a:lnSpc>
            </a:pPr>
          </a:p>
          <a:p>
            <a:pPr algn="l">
              <a:lnSpc>
                <a:spcPts val="4949"/>
              </a:lnSpc>
            </a:pPr>
            <a:r>
              <a:rPr lang="en-US" b="true" sz="331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Overview:</a:t>
            </a:r>
            <a:r>
              <a:rPr lang="en-US" sz="33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Guides cancellation policies and dynamic pricing.</a:t>
            </a:r>
          </a:p>
          <a:p>
            <a:pPr algn="l">
              <a:lnSpc>
                <a:spcPts val="2615"/>
              </a:lnSpc>
            </a:pPr>
          </a:p>
          <a:p>
            <a:pPr algn="l">
              <a:lnSpc>
                <a:spcPts val="4949"/>
              </a:lnSpc>
            </a:pPr>
            <a:r>
              <a:rPr lang="en-US" b="true" sz="331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Implementation:</a:t>
            </a:r>
            <a:r>
              <a:rPr lang="en-US" sz="33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Apply stricter cancellation rules for early bookings, offer discounts for last-minute stays.</a:t>
            </a:r>
          </a:p>
          <a:p>
            <a:pPr algn="l">
              <a:lnSpc>
                <a:spcPts val="2615"/>
              </a:lnSpc>
            </a:pPr>
          </a:p>
          <a:p>
            <a:pPr algn="l">
              <a:lnSpc>
                <a:spcPts val="4949"/>
              </a:lnSpc>
            </a:pPr>
            <a:r>
              <a:rPr lang="en-US" b="true" sz="331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Benefits:</a:t>
            </a:r>
            <a:r>
              <a:rPr lang="en-US" sz="33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Reduces revenue loss from cancellations and attracts spontaneous travelers.</a:t>
            </a:r>
          </a:p>
          <a:p>
            <a:pPr algn="l">
              <a:lnSpc>
                <a:spcPts val="2615"/>
              </a:lnSpc>
            </a:pPr>
          </a:p>
          <a:p>
            <a:pPr algn="l">
              <a:lnSpc>
                <a:spcPts val="2615"/>
              </a:lnSpc>
            </a:pPr>
          </a:p>
          <a:p>
            <a:pPr algn="l">
              <a:lnSpc>
                <a:spcPts val="2615"/>
              </a:lnSpc>
            </a:pPr>
          </a:p>
          <a:p>
            <a:pPr algn="l">
              <a:lnSpc>
                <a:spcPts val="2615"/>
              </a:lnSpc>
            </a:pP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190500"/>
            <a:ext cx="5316936" cy="9885064"/>
            <a:chOff x="0" y="0"/>
            <a:chExt cx="7089248" cy="131800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89267" cy="13180061"/>
            </a:xfrm>
            <a:custGeom>
              <a:avLst/>
              <a:gdLst/>
              <a:ahLst/>
              <a:cxnLst/>
              <a:rect r="r" b="b" t="t" l="l"/>
              <a:pathLst>
                <a:path h="13180061" w="7089267">
                  <a:moveTo>
                    <a:pt x="0" y="0"/>
                  </a:moveTo>
                  <a:lnTo>
                    <a:pt x="7089267" y="0"/>
                  </a:lnTo>
                  <a:lnTo>
                    <a:pt x="7089267" y="13180061"/>
                  </a:lnTo>
                  <a:lnTo>
                    <a:pt x="0" y="13180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300" t="0" r="-22300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166668" y="204818"/>
            <a:ext cx="10531699" cy="30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8"/>
              </a:lnSpc>
            </a:pPr>
            <a:r>
              <a:rPr lang="en-US" b="true" sz="556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Which market segments have the highest cancellation rates?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69921" y="3692218"/>
            <a:ext cx="291226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Insights: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69921" y="4522142"/>
            <a:ext cx="2912269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OTA segments may cancel more than corporate.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82187" y="3692218"/>
            <a:ext cx="358162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Overview: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26707" y="4522142"/>
            <a:ext cx="2912269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Helps reduce risk by revising policies for high-cancellation sources.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03179" y="3692218"/>
            <a:ext cx="291226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Implementation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03179" y="4522142"/>
            <a:ext cx="2912269" cy="26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Introduce stricter cancellation penalties or prepayment options for OTA bookings.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869921" y="7322493"/>
            <a:ext cx="9445526" cy="44946"/>
            <a:chOff x="0" y="0"/>
            <a:chExt cx="12594035" cy="5992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4082" cy="59944"/>
            </a:xfrm>
            <a:custGeom>
              <a:avLst/>
              <a:gdLst/>
              <a:ahLst/>
              <a:cxnLst/>
              <a:rect r="r" b="b" t="t" l="l"/>
              <a:pathLst>
                <a:path h="59944" w="12594082">
                  <a:moveTo>
                    <a:pt x="0" y="0"/>
                  </a:moveTo>
                  <a:lnTo>
                    <a:pt x="12594082" y="0"/>
                  </a:lnTo>
                  <a:lnTo>
                    <a:pt x="12594082" y="59944"/>
                  </a:lnTo>
                  <a:lnTo>
                    <a:pt x="0" y="59944"/>
                  </a:lnTo>
                  <a:close/>
                </a:path>
              </a:pathLst>
            </a:custGeom>
            <a:solidFill>
              <a:srgbClr val="272525">
                <a:alpha val="24706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869921" y="7647986"/>
            <a:ext cx="7318125" cy="600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b="true" sz="331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Benefits: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69921" y="8782050"/>
            <a:ext cx="944552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4274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Reduces cancellations and improves booking reliability.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310327" cy="10287000"/>
          </a:xfrm>
          <a:custGeom>
            <a:avLst/>
            <a:gdLst/>
            <a:ahLst/>
            <a:cxnLst/>
            <a:rect r="r" b="b" t="t" l="l"/>
            <a:pathLst>
              <a:path h="10287000" w="8310327">
                <a:moveTo>
                  <a:pt x="0" y="0"/>
                </a:moveTo>
                <a:lnTo>
                  <a:pt x="8310327" y="0"/>
                </a:lnTo>
                <a:lnTo>
                  <a:pt x="83103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41" t="0" r="-8231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42159" y="235053"/>
            <a:ext cx="9645841" cy="1889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7"/>
              </a:lnSpc>
            </a:pPr>
            <a:r>
              <a:rPr lang="en-US" b="true" sz="509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Do cancellations vary by room type?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42159" y="6238875"/>
            <a:ext cx="7318125" cy="600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b="true" sz="331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Implementation: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42159" y="8201027"/>
            <a:ext cx="7318125" cy="600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b="true" sz="331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Benefits: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42159" y="4318352"/>
            <a:ext cx="7318125" cy="600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b="true" sz="331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Overview: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42159" y="2589613"/>
            <a:ext cx="7318125" cy="1219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8"/>
              </a:lnSpc>
            </a:pPr>
            <a:r>
              <a:rPr lang="en-US" sz="331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Insights:</a:t>
            </a:r>
          </a:p>
          <a:p>
            <a:pPr algn="l">
              <a:lnSpc>
                <a:spcPts val="494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642159" y="8953502"/>
            <a:ext cx="944552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4274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Increases occupancy rate and reduces revenue leakage.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42159" y="7258052"/>
            <a:ext cx="944552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4274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Apply overbooking buffers on high-cancellation room types.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42159" y="5257800"/>
            <a:ext cx="944552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4274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Helps in overbooking strategies.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42159" y="3410423"/>
            <a:ext cx="10279199" cy="53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9020" indent="-179510" lvl="1">
              <a:lnSpc>
                <a:spcPts val="4652"/>
              </a:lnSpc>
              <a:buFont typeface="Arial"/>
              <a:buChar char="•"/>
            </a:pPr>
            <a:r>
              <a:rPr lang="en-US" sz="238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Certain room categories may attract more speculative bookings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259" r="-1" b="-925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52" y="623575"/>
            <a:ext cx="9263625" cy="10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b="true" sz="556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Conclusion:</a:t>
            </a:r>
          </a:p>
          <a:p>
            <a:pPr algn="l">
              <a:lnSpc>
                <a:spcPts val="2619"/>
              </a:lnSpc>
            </a:pPr>
          </a:p>
          <a:p>
            <a:pPr algn="l">
              <a:lnSpc>
                <a:spcPts val="261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7137619" y="1962161"/>
            <a:ext cx="10659069" cy="7158853"/>
            <a:chOff x="0" y="0"/>
            <a:chExt cx="12621875" cy="84771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874" y="30218"/>
              <a:ext cx="12606148" cy="8416328"/>
            </a:xfrm>
            <a:custGeom>
              <a:avLst/>
              <a:gdLst/>
              <a:ahLst/>
              <a:cxnLst/>
              <a:rect r="r" b="b" t="t" l="l"/>
              <a:pathLst>
                <a:path h="8416328" w="12606148">
                  <a:moveTo>
                    <a:pt x="0" y="606807"/>
                  </a:moveTo>
                  <a:cubicBezTo>
                    <a:pt x="0" y="271967"/>
                    <a:pt x="71247" y="0"/>
                    <a:pt x="159004" y="0"/>
                  </a:cubicBezTo>
                  <a:lnTo>
                    <a:pt x="12447143" y="0"/>
                  </a:lnTo>
                  <a:cubicBezTo>
                    <a:pt x="12534900" y="0"/>
                    <a:pt x="12606148" y="271479"/>
                    <a:pt x="12606148" y="606319"/>
                  </a:cubicBezTo>
                  <a:lnTo>
                    <a:pt x="12606148" y="7810010"/>
                  </a:lnTo>
                  <a:cubicBezTo>
                    <a:pt x="12606148" y="8144849"/>
                    <a:pt x="12535027" y="8416328"/>
                    <a:pt x="12447143" y="8416328"/>
                  </a:cubicBezTo>
                  <a:lnTo>
                    <a:pt x="159004" y="8416328"/>
                  </a:lnTo>
                  <a:cubicBezTo>
                    <a:pt x="71247" y="8416328"/>
                    <a:pt x="127" y="8144849"/>
                    <a:pt x="0" y="7810010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21895" cy="8477150"/>
            </a:xfrm>
            <a:custGeom>
              <a:avLst/>
              <a:gdLst/>
              <a:ahLst/>
              <a:cxnLst/>
              <a:rect r="r" b="b" t="t" l="l"/>
              <a:pathLst>
                <a:path h="8477150" w="12621895">
                  <a:moveTo>
                    <a:pt x="0" y="637025"/>
                  </a:moveTo>
                  <a:cubicBezTo>
                    <a:pt x="0" y="285126"/>
                    <a:pt x="74803" y="0"/>
                    <a:pt x="166878" y="0"/>
                  </a:cubicBezTo>
                  <a:lnTo>
                    <a:pt x="12455017" y="0"/>
                  </a:lnTo>
                  <a:lnTo>
                    <a:pt x="12455017" y="30218"/>
                  </a:lnTo>
                  <a:lnTo>
                    <a:pt x="12455017" y="0"/>
                  </a:lnTo>
                  <a:cubicBezTo>
                    <a:pt x="12547092" y="0"/>
                    <a:pt x="12621895" y="285126"/>
                    <a:pt x="12621895" y="637025"/>
                  </a:cubicBezTo>
                  <a:lnTo>
                    <a:pt x="12614022" y="637025"/>
                  </a:lnTo>
                  <a:lnTo>
                    <a:pt x="12621895" y="637025"/>
                  </a:lnTo>
                  <a:lnTo>
                    <a:pt x="12621895" y="7840228"/>
                  </a:lnTo>
                  <a:lnTo>
                    <a:pt x="12614022" y="7840228"/>
                  </a:lnTo>
                  <a:lnTo>
                    <a:pt x="12621895" y="7840228"/>
                  </a:lnTo>
                  <a:cubicBezTo>
                    <a:pt x="12621895" y="8192126"/>
                    <a:pt x="12547092" y="8477150"/>
                    <a:pt x="12455017" y="8477150"/>
                  </a:cubicBezTo>
                  <a:lnTo>
                    <a:pt x="12455017" y="8447033"/>
                  </a:lnTo>
                  <a:lnTo>
                    <a:pt x="12455017" y="8477150"/>
                  </a:lnTo>
                  <a:lnTo>
                    <a:pt x="166878" y="8477150"/>
                  </a:lnTo>
                  <a:lnTo>
                    <a:pt x="166878" y="8447033"/>
                  </a:lnTo>
                  <a:lnTo>
                    <a:pt x="166878" y="8477150"/>
                  </a:lnTo>
                  <a:cubicBezTo>
                    <a:pt x="74803" y="8477150"/>
                    <a:pt x="0" y="8192126"/>
                    <a:pt x="0" y="7840228"/>
                  </a:cubicBezTo>
                  <a:lnTo>
                    <a:pt x="0" y="637025"/>
                  </a:lnTo>
                  <a:lnTo>
                    <a:pt x="7874" y="637025"/>
                  </a:lnTo>
                  <a:lnTo>
                    <a:pt x="0" y="637025"/>
                  </a:lnTo>
                  <a:moveTo>
                    <a:pt x="15875" y="637025"/>
                  </a:moveTo>
                  <a:lnTo>
                    <a:pt x="15875" y="7840228"/>
                  </a:lnTo>
                  <a:lnTo>
                    <a:pt x="7874" y="7840228"/>
                  </a:lnTo>
                  <a:lnTo>
                    <a:pt x="15748" y="7840228"/>
                  </a:lnTo>
                  <a:cubicBezTo>
                    <a:pt x="15748" y="8158009"/>
                    <a:pt x="83312" y="8416328"/>
                    <a:pt x="166751" y="8416328"/>
                  </a:cubicBezTo>
                  <a:lnTo>
                    <a:pt x="12455017" y="8416328"/>
                  </a:lnTo>
                  <a:cubicBezTo>
                    <a:pt x="12538456" y="8416328"/>
                    <a:pt x="12606020" y="8158496"/>
                    <a:pt x="12606020" y="7840228"/>
                  </a:cubicBezTo>
                  <a:lnTo>
                    <a:pt x="12606020" y="637025"/>
                  </a:lnTo>
                  <a:cubicBezTo>
                    <a:pt x="12606020" y="319243"/>
                    <a:pt x="12538456" y="60924"/>
                    <a:pt x="12455017" y="60924"/>
                  </a:cubicBezTo>
                  <a:lnTo>
                    <a:pt x="166878" y="60924"/>
                  </a:lnTo>
                  <a:lnTo>
                    <a:pt x="166878" y="30218"/>
                  </a:lnTo>
                  <a:lnTo>
                    <a:pt x="166878" y="60437"/>
                  </a:lnTo>
                  <a:cubicBezTo>
                    <a:pt x="83439" y="60924"/>
                    <a:pt x="15875" y="318756"/>
                    <a:pt x="15875" y="637025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063664" y="2817490"/>
            <a:ext cx="10836802" cy="526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5461" indent="-257730" lvl="1">
              <a:lnSpc>
                <a:spcPts val="4665"/>
              </a:lnSpc>
              <a:buFont typeface="Arial"/>
              <a:buChar char="•"/>
            </a:pPr>
            <a:r>
              <a:rPr lang="en-US" b="true" sz="238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Provides clear insights into guest behavior, pricing trends, and cancellations.</a:t>
            </a:r>
          </a:p>
          <a:p>
            <a:pPr algn="l" marL="515461" indent="-257730" lvl="1">
              <a:lnSpc>
                <a:spcPts val="4665"/>
              </a:lnSpc>
              <a:buFont typeface="Arial"/>
              <a:buChar char="•"/>
            </a:pPr>
            <a:r>
              <a:rPr lang="en-US" b="true" sz="238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Helps understand who the guests are, how they book, and what they prefer.</a:t>
            </a:r>
          </a:p>
          <a:p>
            <a:pPr algn="l" marL="515461" indent="-257730" lvl="1">
              <a:lnSpc>
                <a:spcPts val="4665"/>
              </a:lnSpc>
              <a:buFont typeface="Arial"/>
              <a:buChar char="•"/>
            </a:pPr>
            <a:r>
              <a:rPr lang="en-US" b="true" sz="238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Enables hotels to improve services based on guest preferences.</a:t>
            </a:r>
          </a:p>
          <a:p>
            <a:pPr algn="l" marL="515461" indent="-257730" lvl="1">
              <a:lnSpc>
                <a:spcPts val="4665"/>
              </a:lnSpc>
              <a:buFont typeface="Arial"/>
              <a:buChar char="•"/>
            </a:pPr>
            <a:r>
              <a:rPr lang="en-US" b="true" sz="238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Assists in reducing cancellations by identifying patterns.</a:t>
            </a:r>
          </a:p>
          <a:p>
            <a:pPr algn="l" marL="515461" indent="-257730" lvl="1">
              <a:lnSpc>
                <a:spcPts val="4665"/>
              </a:lnSpc>
              <a:buFont typeface="Arial"/>
              <a:buChar char="•"/>
            </a:pPr>
            <a:r>
              <a:rPr lang="en-US" b="true" sz="238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Supports maximizing revenue through better pricing strategies.</a:t>
            </a:r>
          </a:p>
          <a:p>
            <a:pPr algn="l" marL="515461" indent="-257730" lvl="1">
              <a:lnSpc>
                <a:spcPts val="4665"/>
              </a:lnSpc>
              <a:buFont typeface="Arial"/>
              <a:buChar char="•"/>
            </a:pPr>
            <a:r>
              <a:rPr lang="en-US" b="true" sz="238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Overall, helps in making smarter business decisions.</a:t>
            </a:r>
          </a:p>
          <a:p>
            <a:pPr algn="l" marL="515461" indent="-257730" lvl="1">
              <a:lnSpc>
                <a:spcPts val="4665"/>
              </a:lnSpc>
              <a:buFont typeface="Arial"/>
              <a:buChar char="•"/>
            </a:pPr>
            <a:r>
              <a:rPr lang="en-US" b="true" sz="238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Contributes to creating a better guest experience.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010156" y="3624394"/>
            <a:ext cx="9487125" cy="224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08"/>
              </a:lnSpc>
            </a:pPr>
            <a:r>
              <a:rPr lang="en-US" b="true" sz="1056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  <a:p>
            <a:pPr algn="l">
              <a:lnSpc>
                <a:spcPts val="261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580229"/>
            <a:ext cx="7374750" cy="10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b="true" sz="556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Raw Dataset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325889"/>
            <a:ext cx="16303500" cy="6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Initial data collection before processing and validation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73191" y="4393558"/>
            <a:ext cx="5283594" cy="2201469"/>
            <a:chOff x="0" y="0"/>
            <a:chExt cx="7044792" cy="29352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400" y="25400"/>
              <a:ext cx="6994017" cy="2884424"/>
            </a:xfrm>
            <a:custGeom>
              <a:avLst/>
              <a:gdLst/>
              <a:ahLst/>
              <a:cxnLst/>
              <a:rect r="r" b="b" t="t" l="l"/>
              <a:pathLst>
                <a:path h="2884424" w="6994017">
                  <a:moveTo>
                    <a:pt x="0" y="158750"/>
                  </a:moveTo>
                  <a:cubicBezTo>
                    <a:pt x="0" y="71120"/>
                    <a:pt x="71755" y="0"/>
                    <a:pt x="160401" y="0"/>
                  </a:cubicBezTo>
                  <a:lnTo>
                    <a:pt x="6833616" y="0"/>
                  </a:lnTo>
                  <a:cubicBezTo>
                    <a:pt x="6922262" y="0"/>
                    <a:pt x="6994017" y="71120"/>
                    <a:pt x="6994017" y="158750"/>
                  </a:cubicBezTo>
                  <a:lnTo>
                    <a:pt x="6994017" y="2725674"/>
                  </a:lnTo>
                  <a:cubicBezTo>
                    <a:pt x="6994017" y="2813304"/>
                    <a:pt x="6922262" y="2884424"/>
                    <a:pt x="6833616" y="2884424"/>
                  </a:cubicBezTo>
                  <a:lnTo>
                    <a:pt x="160401" y="2884424"/>
                  </a:lnTo>
                  <a:cubicBezTo>
                    <a:pt x="71755" y="2884424"/>
                    <a:pt x="0" y="2813304"/>
                    <a:pt x="0" y="27256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44817" cy="2935351"/>
            </a:xfrm>
            <a:custGeom>
              <a:avLst/>
              <a:gdLst/>
              <a:ahLst/>
              <a:cxnLst/>
              <a:rect r="r" b="b" t="t" l="l"/>
              <a:pathLst>
                <a:path h="2935351" w="7044817">
                  <a:moveTo>
                    <a:pt x="0" y="184150"/>
                  </a:moveTo>
                  <a:cubicBezTo>
                    <a:pt x="0" y="82169"/>
                    <a:pt x="83439" y="0"/>
                    <a:pt x="185801" y="0"/>
                  </a:cubicBezTo>
                  <a:lnTo>
                    <a:pt x="6859016" y="0"/>
                  </a:lnTo>
                  <a:lnTo>
                    <a:pt x="6859016" y="25400"/>
                  </a:lnTo>
                  <a:lnTo>
                    <a:pt x="6859016" y="0"/>
                  </a:lnTo>
                  <a:cubicBezTo>
                    <a:pt x="6961378" y="0"/>
                    <a:pt x="7044817" y="82169"/>
                    <a:pt x="7044817" y="184150"/>
                  </a:cubicBezTo>
                  <a:lnTo>
                    <a:pt x="7019417" y="184150"/>
                  </a:lnTo>
                  <a:lnTo>
                    <a:pt x="7044817" y="184150"/>
                  </a:lnTo>
                  <a:lnTo>
                    <a:pt x="7044817" y="2751074"/>
                  </a:lnTo>
                  <a:lnTo>
                    <a:pt x="7019417" y="2751074"/>
                  </a:lnTo>
                  <a:lnTo>
                    <a:pt x="7044817" y="2751074"/>
                  </a:lnTo>
                  <a:cubicBezTo>
                    <a:pt x="7044817" y="2853055"/>
                    <a:pt x="6961378" y="2935224"/>
                    <a:pt x="6859016" y="2935224"/>
                  </a:cubicBezTo>
                  <a:lnTo>
                    <a:pt x="6859016" y="2909824"/>
                  </a:lnTo>
                  <a:lnTo>
                    <a:pt x="6859016" y="2935224"/>
                  </a:lnTo>
                  <a:lnTo>
                    <a:pt x="185801" y="2935224"/>
                  </a:lnTo>
                  <a:lnTo>
                    <a:pt x="185801" y="2909824"/>
                  </a:lnTo>
                  <a:lnTo>
                    <a:pt x="185801" y="2935224"/>
                  </a:lnTo>
                  <a:cubicBezTo>
                    <a:pt x="83439" y="2935351"/>
                    <a:pt x="0" y="2853055"/>
                    <a:pt x="0" y="2751074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2751074"/>
                  </a:lnTo>
                  <a:lnTo>
                    <a:pt x="25400" y="2751074"/>
                  </a:lnTo>
                  <a:lnTo>
                    <a:pt x="50800" y="2751074"/>
                  </a:lnTo>
                  <a:cubicBezTo>
                    <a:pt x="50800" y="2824480"/>
                    <a:pt x="110998" y="2884424"/>
                    <a:pt x="185801" y="2884424"/>
                  </a:cubicBezTo>
                  <a:lnTo>
                    <a:pt x="6859016" y="2884424"/>
                  </a:lnTo>
                  <a:cubicBezTo>
                    <a:pt x="6933819" y="2884424"/>
                    <a:pt x="6994017" y="2824480"/>
                    <a:pt x="6994017" y="2751074"/>
                  </a:cubicBezTo>
                  <a:lnTo>
                    <a:pt x="6994017" y="184150"/>
                  </a:lnTo>
                  <a:cubicBezTo>
                    <a:pt x="6994017" y="110744"/>
                    <a:pt x="6933819" y="50800"/>
                    <a:pt x="6859016" y="50800"/>
                  </a:cubicBezTo>
                  <a:lnTo>
                    <a:pt x="185801" y="50800"/>
                  </a:lnTo>
                  <a:lnTo>
                    <a:pt x="185801" y="25400"/>
                  </a:lnTo>
                  <a:lnTo>
                    <a:pt x="185801" y="50800"/>
                  </a:lnTo>
                  <a:cubicBezTo>
                    <a:pt x="110998" y="50800"/>
                    <a:pt x="50800" y="110744"/>
                    <a:pt x="50800" y="1841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13855" y="4648497"/>
            <a:ext cx="3544125" cy="5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Guest Information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3855" y="5194846"/>
            <a:ext cx="4602375" cy="105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Demographics, repeat status, special requests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502156" y="4393558"/>
            <a:ext cx="5283594" cy="2201469"/>
            <a:chOff x="0" y="0"/>
            <a:chExt cx="7044792" cy="29352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5400" y="25400"/>
              <a:ext cx="6994017" cy="2884424"/>
            </a:xfrm>
            <a:custGeom>
              <a:avLst/>
              <a:gdLst/>
              <a:ahLst/>
              <a:cxnLst/>
              <a:rect r="r" b="b" t="t" l="l"/>
              <a:pathLst>
                <a:path h="2884424" w="6994017">
                  <a:moveTo>
                    <a:pt x="0" y="158750"/>
                  </a:moveTo>
                  <a:cubicBezTo>
                    <a:pt x="0" y="71120"/>
                    <a:pt x="71755" y="0"/>
                    <a:pt x="160401" y="0"/>
                  </a:cubicBezTo>
                  <a:lnTo>
                    <a:pt x="6833616" y="0"/>
                  </a:lnTo>
                  <a:cubicBezTo>
                    <a:pt x="6922262" y="0"/>
                    <a:pt x="6994017" y="71120"/>
                    <a:pt x="6994017" y="158750"/>
                  </a:cubicBezTo>
                  <a:lnTo>
                    <a:pt x="6994017" y="2725674"/>
                  </a:lnTo>
                  <a:cubicBezTo>
                    <a:pt x="6994017" y="2813304"/>
                    <a:pt x="6922262" y="2884424"/>
                    <a:pt x="6833616" y="2884424"/>
                  </a:cubicBezTo>
                  <a:lnTo>
                    <a:pt x="160401" y="2884424"/>
                  </a:lnTo>
                  <a:cubicBezTo>
                    <a:pt x="71755" y="2884424"/>
                    <a:pt x="0" y="2813304"/>
                    <a:pt x="0" y="27256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44817" cy="2935351"/>
            </a:xfrm>
            <a:custGeom>
              <a:avLst/>
              <a:gdLst/>
              <a:ahLst/>
              <a:cxnLst/>
              <a:rect r="r" b="b" t="t" l="l"/>
              <a:pathLst>
                <a:path h="2935351" w="7044817">
                  <a:moveTo>
                    <a:pt x="0" y="184150"/>
                  </a:moveTo>
                  <a:cubicBezTo>
                    <a:pt x="0" y="82169"/>
                    <a:pt x="83439" y="0"/>
                    <a:pt x="185801" y="0"/>
                  </a:cubicBezTo>
                  <a:lnTo>
                    <a:pt x="6859016" y="0"/>
                  </a:lnTo>
                  <a:lnTo>
                    <a:pt x="6859016" y="25400"/>
                  </a:lnTo>
                  <a:lnTo>
                    <a:pt x="6859016" y="0"/>
                  </a:lnTo>
                  <a:cubicBezTo>
                    <a:pt x="6961378" y="0"/>
                    <a:pt x="7044817" y="82169"/>
                    <a:pt x="7044817" y="184150"/>
                  </a:cubicBezTo>
                  <a:lnTo>
                    <a:pt x="7019417" y="184150"/>
                  </a:lnTo>
                  <a:lnTo>
                    <a:pt x="7044817" y="184150"/>
                  </a:lnTo>
                  <a:lnTo>
                    <a:pt x="7044817" y="2751074"/>
                  </a:lnTo>
                  <a:lnTo>
                    <a:pt x="7019417" y="2751074"/>
                  </a:lnTo>
                  <a:lnTo>
                    <a:pt x="7044817" y="2751074"/>
                  </a:lnTo>
                  <a:cubicBezTo>
                    <a:pt x="7044817" y="2853055"/>
                    <a:pt x="6961378" y="2935224"/>
                    <a:pt x="6859016" y="2935224"/>
                  </a:cubicBezTo>
                  <a:lnTo>
                    <a:pt x="6859016" y="2909824"/>
                  </a:lnTo>
                  <a:lnTo>
                    <a:pt x="6859016" y="2935224"/>
                  </a:lnTo>
                  <a:lnTo>
                    <a:pt x="185801" y="2935224"/>
                  </a:lnTo>
                  <a:lnTo>
                    <a:pt x="185801" y="2909824"/>
                  </a:lnTo>
                  <a:lnTo>
                    <a:pt x="185801" y="2935224"/>
                  </a:lnTo>
                  <a:cubicBezTo>
                    <a:pt x="83439" y="2935351"/>
                    <a:pt x="0" y="2853055"/>
                    <a:pt x="0" y="2751074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2751074"/>
                  </a:lnTo>
                  <a:lnTo>
                    <a:pt x="25400" y="2751074"/>
                  </a:lnTo>
                  <a:lnTo>
                    <a:pt x="50800" y="2751074"/>
                  </a:lnTo>
                  <a:cubicBezTo>
                    <a:pt x="50800" y="2824480"/>
                    <a:pt x="110998" y="2884424"/>
                    <a:pt x="185801" y="2884424"/>
                  </a:cubicBezTo>
                  <a:lnTo>
                    <a:pt x="6859016" y="2884424"/>
                  </a:lnTo>
                  <a:cubicBezTo>
                    <a:pt x="6933819" y="2884424"/>
                    <a:pt x="6994017" y="2824480"/>
                    <a:pt x="6994017" y="2751074"/>
                  </a:cubicBezTo>
                  <a:lnTo>
                    <a:pt x="6994017" y="184150"/>
                  </a:lnTo>
                  <a:cubicBezTo>
                    <a:pt x="6994017" y="110744"/>
                    <a:pt x="6933819" y="50800"/>
                    <a:pt x="6859016" y="50800"/>
                  </a:cubicBezTo>
                  <a:lnTo>
                    <a:pt x="185801" y="50800"/>
                  </a:lnTo>
                  <a:lnTo>
                    <a:pt x="185801" y="25400"/>
                  </a:lnTo>
                  <a:lnTo>
                    <a:pt x="185801" y="50800"/>
                  </a:lnTo>
                  <a:cubicBezTo>
                    <a:pt x="110998" y="50800"/>
                    <a:pt x="50800" y="110744"/>
                    <a:pt x="50800" y="1841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842820" y="4648497"/>
            <a:ext cx="3544125" cy="5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Booking Details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42820" y="5194846"/>
            <a:ext cx="4602375" cy="6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Dates, lead times, market segments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031119" y="4393558"/>
            <a:ext cx="5283594" cy="2201469"/>
            <a:chOff x="0" y="0"/>
            <a:chExt cx="7044792" cy="293529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25400" y="25400"/>
              <a:ext cx="6994017" cy="2884424"/>
            </a:xfrm>
            <a:custGeom>
              <a:avLst/>
              <a:gdLst/>
              <a:ahLst/>
              <a:cxnLst/>
              <a:rect r="r" b="b" t="t" l="l"/>
              <a:pathLst>
                <a:path h="2884424" w="6994017">
                  <a:moveTo>
                    <a:pt x="0" y="158750"/>
                  </a:moveTo>
                  <a:cubicBezTo>
                    <a:pt x="0" y="71120"/>
                    <a:pt x="71755" y="0"/>
                    <a:pt x="160401" y="0"/>
                  </a:cubicBezTo>
                  <a:lnTo>
                    <a:pt x="6833616" y="0"/>
                  </a:lnTo>
                  <a:cubicBezTo>
                    <a:pt x="6922262" y="0"/>
                    <a:pt x="6994017" y="71120"/>
                    <a:pt x="6994017" y="158750"/>
                  </a:cubicBezTo>
                  <a:lnTo>
                    <a:pt x="6994017" y="2725674"/>
                  </a:lnTo>
                  <a:cubicBezTo>
                    <a:pt x="6994017" y="2813304"/>
                    <a:pt x="6922262" y="2884424"/>
                    <a:pt x="6833616" y="2884424"/>
                  </a:cubicBezTo>
                  <a:lnTo>
                    <a:pt x="160401" y="2884424"/>
                  </a:lnTo>
                  <a:cubicBezTo>
                    <a:pt x="71755" y="2884424"/>
                    <a:pt x="0" y="2813304"/>
                    <a:pt x="0" y="27256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44817" cy="2935351"/>
            </a:xfrm>
            <a:custGeom>
              <a:avLst/>
              <a:gdLst/>
              <a:ahLst/>
              <a:cxnLst/>
              <a:rect r="r" b="b" t="t" l="l"/>
              <a:pathLst>
                <a:path h="2935351" w="7044817">
                  <a:moveTo>
                    <a:pt x="0" y="184150"/>
                  </a:moveTo>
                  <a:cubicBezTo>
                    <a:pt x="0" y="82169"/>
                    <a:pt x="83439" y="0"/>
                    <a:pt x="185801" y="0"/>
                  </a:cubicBezTo>
                  <a:lnTo>
                    <a:pt x="6859016" y="0"/>
                  </a:lnTo>
                  <a:lnTo>
                    <a:pt x="6859016" y="25400"/>
                  </a:lnTo>
                  <a:lnTo>
                    <a:pt x="6859016" y="0"/>
                  </a:lnTo>
                  <a:cubicBezTo>
                    <a:pt x="6961378" y="0"/>
                    <a:pt x="7044817" y="82169"/>
                    <a:pt x="7044817" y="184150"/>
                  </a:cubicBezTo>
                  <a:lnTo>
                    <a:pt x="7019417" y="184150"/>
                  </a:lnTo>
                  <a:lnTo>
                    <a:pt x="7044817" y="184150"/>
                  </a:lnTo>
                  <a:lnTo>
                    <a:pt x="7044817" y="2751074"/>
                  </a:lnTo>
                  <a:lnTo>
                    <a:pt x="7019417" y="2751074"/>
                  </a:lnTo>
                  <a:lnTo>
                    <a:pt x="7044817" y="2751074"/>
                  </a:lnTo>
                  <a:cubicBezTo>
                    <a:pt x="7044817" y="2853055"/>
                    <a:pt x="6961378" y="2935224"/>
                    <a:pt x="6859016" y="2935224"/>
                  </a:cubicBezTo>
                  <a:lnTo>
                    <a:pt x="6859016" y="2909824"/>
                  </a:lnTo>
                  <a:lnTo>
                    <a:pt x="6859016" y="2935224"/>
                  </a:lnTo>
                  <a:lnTo>
                    <a:pt x="185801" y="2935224"/>
                  </a:lnTo>
                  <a:lnTo>
                    <a:pt x="185801" y="2909824"/>
                  </a:lnTo>
                  <a:lnTo>
                    <a:pt x="185801" y="2935224"/>
                  </a:lnTo>
                  <a:cubicBezTo>
                    <a:pt x="83439" y="2935351"/>
                    <a:pt x="0" y="2853055"/>
                    <a:pt x="0" y="2751074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2751074"/>
                  </a:lnTo>
                  <a:lnTo>
                    <a:pt x="25400" y="2751074"/>
                  </a:lnTo>
                  <a:lnTo>
                    <a:pt x="50800" y="2751074"/>
                  </a:lnTo>
                  <a:cubicBezTo>
                    <a:pt x="50800" y="2824480"/>
                    <a:pt x="110998" y="2884424"/>
                    <a:pt x="185801" y="2884424"/>
                  </a:cubicBezTo>
                  <a:lnTo>
                    <a:pt x="6859016" y="2884424"/>
                  </a:lnTo>
                  <a:cubicBezTo>
                    <a:pt x="6933819" y="2884424"/>
                    <a:pt x="6994017" y="2824480"/>
                    <a:pt x="6994017" y="2751074"/>
                  </a:cubicBezTo>
                  <a:lnTo>
                    <a:pt x="6994017" y="184150"/>
                  </a:lnTo>
                  <a:cubicBezTo>
                    <a:pt x="6994017" y="110744"/>
                    <a:pt x="6933819" y="50800"/>
                    <a:pt x="6859016" y="50800"/>
                  </a:cubicBezTo>
                  <a:lnTo>
                    <a:pt x="185801" y="50800"/>
                  </a:lnTo>
                  <a:lnTo>
                    <a:pt x="185801" y="25400"/>
                  </a:lnTo>
                  <a:lnTo>
                    <a:pt x="185801" y="50800"/>
                  </a:lnTo>
                  <a:cubicBezTo>
                    <a:pt x="110998" y="50800"/>
                    <a:pt x="50800" y="110744"/>
                    <a:pt x="50800" y="1841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371784" y="4648497"/>
            <a:ext cx="3544125" cy="5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Financial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71784" y="5194846"/>
            <a:ext cx="4602375" cy="6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Pricing, revenue, payment methods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92251" y="6895069"/>
            <a:ext cx="17196750" cy="3247875"/>
            <a:chOff x="0" y="0"/>
            <a:chExt cx="22929000" cy="4330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928960" cy="4330446"/>
            </a:xfrm>
            <a:custGeom>
              <a:avLst/>
              <a:gdLst/>
              <a:ahLst/>
              <a:cxnLst/>
              <a:rect r="r" b="b" t="t" l="l"/>
              <a:pathLst>
                <a:path h="4330446" w="22928960">
                  <a:moveTo>
                    <a:pt x="0" y="427990"/>
                  </a:moveTo>
                  <a:cubicBezTo>
                    <a:pt x="0" y="191643"/>
                    <a:pt x="191643" y="0"/>
                    <a:pt x="427990" y="0"/>
                  </a:cubicBezTo>
                  <a:lnTo>
                    <a:pt x="22500971" y="0"/>
                  </a:lnTo>
                  <a:cubicBezTo>
                    <a:pt x="22737318" y="0"/>
                    <a:pt x="22928960" y="191643"/>
                    <a:pt x="22928960" y="427990"/>
                  </a:cubicBezTo>
                  <a:lnTo>
                    <a:pt x="22928960" y="3902456"/>
                  </a:lnTo>
                  <a:cubicBezTo>
                    <a:pt x="22928960" y="4138803"/>
                    <a:pt x="22737318" y="4330446"/>
                    <a:pt x="22500971" y="4330446"/>
                  </a:cubicBezTo>
                  <a:lnTo>
                    <a:pt x="427990" y="4330446"/>
                  </a:lnTo>
                  <a:cubicBezTo>
                    <a:pt x="191643" y="4330446"/>
                    <a:pt x="0" y="4138803"/>
                    <a:pt x="0" y="3902456"/>
                  </a:cubicBezTo>
                  <a:close/>
                </a:path>
              </a:pathLst>
            </a:custGeom>
            <a:solidFill>
              <a:srgbClr val="C7C9EA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313855" y="7305239"/>
            <a:ext cx="16459881" cy="2224656"/>
            <a:chOff x="0" y="0"/>
            <a:chExt cx="20320000" cy="27463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320000" cy="2746375"/>
            </a:xfrm>
            <a:custGeom>
              <a:avLst/>
              <a:gdLst/>
              <a:ahLst/>
              <a:cxnLst/>
              <a:rect r="r" b="b" t="t" l="l"/>
              <a:pathLst>
                <a:path h="2746375" w="20320000">
                  <a:moveTo>
                    <a:pt x="0" y="0"/>
                  </a:moveTo>
                  <a:lnTo>
                    <a:pt x="20320000" y="0"/>
                  </a:lnTo>
                  <a:lnTo>
                    <a:pt x="20320000" y="2746375"/>
                  </a:lnTo>
                  <a:lnTo>
                    <a:pt x="0" y="2746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868413"/>
            <a:ext cx="7088250" cy="10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b="true" sz="556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Cleaned 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2189112"/>
            <a:ext cx="9445500" cy="6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Refined data ready for strategic analysis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92238" y="2795166"/>
            <a:ext cx="4581000" cy="38250"/>
            <a:chOff x="0" y="0"/>
            <a:chExt cx="6108000" cy="51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07938" cy="51054"/>
            </a:xfrm>
            <a:custGeom>
              <a:avLst/>
              <a:gdLst/>
              <a:ahLst/>
              <a:cxnLst/>
              <a:rect r="r" b="b" t="t" l="l"/>
              <a:pathLst>
                <a:path h="51054" w="6107938">
                  <a:moveTo>
                    <a:pt x="0" y="0"/>
                  </a:moveTo>
                  <a:lnTo>
                    <a:pt x="6107938" y="0"/>
                  </a:lnTo>
                  <a:lnTo>
                    <a:pt x="6107938" y="51054"/>
                  </a:lnTo>
                  <a:lnTo>
                    <a:pt x="0" y="51054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92238" y="2927326"/>
            <a:ext cx="3544125" cy="5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Data Validation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238" y="3473674"/>
            <a:ext cx="4581000" cy="105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Removed duplicates and inconsistencies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856685" y="2795166"/>
            <a:ext cx="4581000" cy="38250"/>
            <a:chOff x="0" y="0"/>
            <a:chExt cx="6108000" cy="51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07938" cy="51054"/>
            </a:xfrm>
            <a:custGeom>
              <a:avLst/>
              <a:gdLst/>
              <a:ahLst/>
              <a:cxnLst/>
              <a:rect r="r" b="b" t="t" l="l"/>
              <a:pathLst>
                <a:path h="51054" w="6107938">
                  <a:moveTo>
                    <a:pt x="0" y="0"/>
                  </a:moveTo>
                  <a:lnTo>
                    <a:pt x="6107938" y="0"/>
                  </a:lnTo>
                  <a:lnTo>
                    <a:pt x="6107938" y="51054"/>
                  </a:lnTo>
                  <a:lnTo>
                    <a:pt x="0" y="51054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5692688" y="3021729"/>
            <a:ext cx="4581000" cy="99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Field  Standardization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92685" y="3559846"/>
            <a:ext cx="4581000" cy="6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Normalized formats and categories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92238" y="4958430"/>
            <a:ext cx="9445500" cy="38250"/>
            <a:chOff x="0" y="0"/>
            <a:chExt cx="12594000" cy="51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93955" cy="51054"/>
            </a:xfrm>
            <a:custGeom>
              <a:avLst/>
              <a:gdLst/>
              <a:ahLst/>
              <a:cxnLst/>
              <a:rect r="r" b="b" t="t" l="l"/>
              <a:pathLst>
                <a:path h="51054" w="12593955">
                  <a:moveTo>
                    <a:pt x="0" y="0"/>
                  </a:moveTo>
                  <a:lnTo>
                    <a:pt x="12593955" y="0"/>
                  </a:lnTo>
                  <a:lnTo>
                    <a:pt x="12593955" y="51054"/>
                  </a:lnTo>
                  <a:lnTo>
                    <a:pt x="0" y="51054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92238" y="5090589"/>
            <a:ext cx="3544125" cy="5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Quality Assurance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2238" y="5636937"/>
            <a:ext cx="9445500" cy="6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Verified accuracy and completeness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342562" y="6262312"/>
            <a:ext cx="11087250" cy="4147500"/>
            <a:chOff x="0" y="0"/>
            <a:chExt cx="14783000" cy="553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783054" cy="5529961"/>
            </a:xfrm>
            <a:custGeom>
              <a:avLst/>
              <a:gdLst/>
              <a:ahLst/>
              <a:cxnLst/>
              <a:rect r="r" b="b" t="t" l="l"/>
              <a:pathLst>
                <a:path h="5529961" w="14783054">
                  <a:moveTo>
                    <a:pt x="0" y="546608"/>
                  </a:moveTo>
                  <a:cubicBezTo>
                    <a:pt x="0" y="244729"/>
                    <a:pt x="244729" y="0"/>
                    <a:pt x="546608" y="0"/>
                  </a:cubicBezTo>
                  <a:lnTo>
                    <a:pt x="14236446" y="0"/>
                  </a:lnTo>
                  <a:cubicBezTo>
                    <a:pt x="14538325" y="0"/>
                    <a:pt x="14783054" y="244729"/>
                    <a:pt x="14783054" y="546608"/>
                  </a:cubicBezTo>
                  <a:lnTo>
                    <a:pt x="14783054" y="4983353"/>
                  </a:lnTo>
                  <a:cubicBezTo>
                    <a:pt x="14783054" y="5285232"/>
                    <a:pt x="14538325" y="5529961"/>
                    <a:pt x="14236446" y="5529961"/>
                  </a:cubicBezTo>
                  <a:lnTo>
                    <a:pt x="546608" y="5529961"/>
                  </a:lnTo>
                  <a:cubicBezTo>
                    <a:pt x="244729" y="5529961"/>
                    <a:pt x="0" y="5285232"/>
                    <a:pt x="0" y="4983353"/>
                  </a:cubicBezTo>
                  <a:close/>
                </a:path>
              </a:pathLst>
            </a:custGeom>
            <a:solidFill>
              <a:srgbClr val="C7C9EA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275755" y="8482012"/>
            <a:ext cx="354360" cy="283518"/>
            <a:chOff x="0" y="0"/>
            <a:chExt cx="472480" cy="378023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472440" cy="378079"/>
            </a:xfrm>
            <a:custGeom>
              <a:avLst/>
              <a:gdLst/>
              <a:ahLst/>
              <a:cxnLst/>
              <a:rect r="r" b="b" t="t" l="l"/>
              <a:pathLst>
                <a:path h="378079" w="472440">
                  <a:moveTo>
                    <a:pt x="0" y="0"/>
                  </a:moveTo>
                  <a:lnTo>
                    <a:pt x="472440" y="0"/>
                  </a:lnTo>
                  <a:lnTo>
                    <a:pt x="472440" y="378079"/>
                  </a:lnTo>
                  <a:lnTo>
                    <a:pt x="0" y="37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8" b="-1325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575748" y="6767387"/>
            <a:ext cx="10471345" cy="3170457"/>
            <a:chOff x="0" y="0"/>
            <a:chExt cx="14107583" cy="427141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107540" cy="4271391"/>
            </a:xfrm>
            <a:custGeom>
              <a:avLst/>
              <a:gdLst/>
              <a:ahLst/>
              <a:cxnLst/>
              <a:rect r="r" b="b" t="t" l="l"/>
              <a:pathLst>
                <a:path h="4271391" w="14107540">
                  <a:moveTo>
                    <a:pt x="0" y="0"/>
                  </a:moveTo>
                  <a:lnTo>
                    <a:pt x="14107540" y="0"/>
                  </a:lnTo>
                  <a:lnTo>
                    <a:pt x="14107540" y="4271391"/>
                  </a:lnTo>
                  <a:lnTo>
                    <a:pt x="0" y="4271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3161" t="0" r="-43161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106455" y="-233944"/>
            <a:ext cx="6956813" cy="10435219"/>
            <a:chOff x="0" y="0"/>
            <a:chExt cx="9144000" cy="137160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24507" y="1740711"/>
            <a:ext cx="10681948" cy="945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1"/>
              </a:lnSpc>
            </a:pPr>
            <a:r>
              <a:rPr lang="en-US" b="true" sz="251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How does the </a:t>
            </a:r>
            <a:r>
              <a:rPr lang="en-US" b="true" sz="251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Average Daily Rate (ADR) vary across months?</a:t>
            </a:r>
          </a:p>
          <a:p>
            <a:pPr algn="l">
              <a:lnSpc>
                <a:spcPts val="3813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424507" y="2655132"/>
            <a:ext cx="9466406" cy="1656656"/>
            <a:chOff x="0" y="0"/>
            <a:chExt cx="12621875" cy="22088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874" y="7874"/>
              <a:ext cx="12606148" cy="2193036"/>
            </a:xfrm>
            <a:custGeom>
              <a:avLst/>
              <a:gdLst/>
              <a:ahLst/>
              <a:cxnLst/>
              <a:rect r="r" b="b" t="t" l="l"/>
              <a:pathLst>
                <a:path h="2193036" w="12606148">
                  <a:moveTo>
                    <a:pt x="0" y="158115"/>
                  </a:moveTo>
                  <a:cubicBezTo>
                    <a:pt x="0" y="70866"/>
                    <a:pt x="71247" y="0"/>
                    <a:pt x="159004" y="0"/>
                  </a:cubicBezTo>
                  <a:lnTo>
                    <a:pt x="12447143" y="0"/>
                  </a:lnTo>
                  <a:cubicBezTo>
                    <a:pt x="12534900" y="0"/>
                    <a:pt x="12606148" y="70739"/>
                    <a:pt x="12606148" y="157988"/>
                  </a:cubicBezTo>
                  <a:lnTo>
                    <a:pt x="12606148" y="2035048"/>
                  </a:lnTo>
                  <a:cubicBezTo>
                    <a:pt x="12606148" y="2122297"/>
                    <a:pt x="12535027" y="2193036"/>
                    <a:pt x="12447143" y="2193036"/>
                  </a:cubicBezTo>
                  <a:lnTo>
                    <a:pt x="159004" y="2193036"/>
                  </a:lnTo>
                  <a:cubicBezTo>
                    <a:pt x="71247" y="2193036"/>
                    <a:pt x="127" y="2122297"/>
                    <a:pt x="0" y="203504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21895" cy="2208911"/>
            </a:xfrm>
            <a:custGeom>
              <a:avLst/>
              <a:gdLst/>
              <a:ahLst/>
              <a:cxnLst/>
              <a:rect r="r" b="b" t="t" l="l"/>
              <a:pathLst>
                <a:path h="2208911" w="12621895">
                  <a:moveTo>
                    <a:pt x="0" y="165989"/>
                  </a:moveTo>
                  <a:cubicBezTo>
                    <a:pt x="0" y="74295"/>
                    <a:pt x="74803" y="0"/>
                    <a:pt x="166878" y="0"/>
                  </a:cubicBezTo>
                  <a:lnTo>
                    <a:pt x="12455017" y="0"/>
                  </a:lnTo>
                  <a:lnTo>
                    <a:pt x="12455017" y="7874"/>
                  </a:lnTo>
                  <a:lnTo>
                    <a:pt x="12455017" y="0"/>
                  </a:lnTo>
                  <a:cubicBezTo>
                    <a:pt x="12547092" y="0"/>
                    <a:pt x="12621895" y="74295"/>
                    <a:pt x="12621895" y="165989"/>
                  </a:cubicBezTo>
                  <a:lnTo>
                    <a:pt x="12614022" y="165989"/>
                  </a:lnTo>
                  <a:lnTo>
                    <a:pt x="12621895" y="165989"/>
                  </a:lnTo>
                  <a:lnTo>
                    <a:pt x="12621895" y="2042922"/>
                  </a:lnTo>
                  <a:lnTo>
                    <a:pt x="12614022" y="2042922"/>
                  </a:lnTo>
                  <a:lnTo>
                    <a:pt x="12621895" y="2042922"/>
                  </a:lnTo>
                  <a:cubicBezTo>
                    <a:pt x="12621895" y="2134616"/>
                    <a:pt x="12547092" y="2208911"/>
                    <a:pt x="12455017" y="2208911"/>
                  </a:cubicBezTo>
                  <a:lnTo>
                    <a:pt x="12455017" y="2201037"/>
                  </a:lnTo>
                  <a:lnTo>
                    <a:pt x="12455017" y="2208911"/>
                  </a:lnTo>
                  <a:lnTo>
                    <a:pt x="166878" y="2208911"/>
                  </a:lnTo>
                  <a:lnTo>
                    <a:pt x="166878" y="2201037"/>
                  </a:lnTo>
                  <a:lnTo>
                    <a:pt x="166878" y="2208911"/>
                  </a:lnTo>
                  <a:cubicBezTo>
                    <a:pt x="74803" y="2208911"/>
                    <a:pt x="0" y="2134616"/>
                    <a:pt x="0" y="2042922"/>
                  </a:cubicBezTo>
                  <a:lnTo>
                    <a:pt x="0" y="165989"/>
                  </a:lnTo>
                  <a:lnTo>
                    <a:pt x="7874" y="165989"/>
                  </a:lnTo>
                  <a:lnTo>
                    <a:pt x="0" y="165989"/>
                  </a:lnTo>
                  <a:moveTo>
                    <a:pt x="15875" y="165989"/>
                  </a:moveTo>
                  <a:lnTo>
                    <a:pt x="15875" y="2042922"/>
                  </a:lnTo>
                  <a:lnTo>
                    <a:pt x="7874" y="2042922"/>
                  </a:lnTo>
                  <a:lnTo>
                    <a:pt x="15748" y="2042922"/>
                  </a:lnTo>
                  <a:cubicBezTo>
                    <a:pt x="15748" y="2125726"/>
                    <a:pt x="83312" y="2193036"/>
                    <a:pt x="166751" y="2193036"/>
                  </a:cubicBezTo>
                  <a:lnTo>
                    <a:pt x="12455017" y="2193036"/>
                  </a:lnTo>
                  <a:cubicBezTo>
                    <a:pt x="12538456" y="2193036"/>
                    <a:pt x="12606020" y="2125853"/>
                    <a:pt x="12606020" y="2042922"/>
                  </a:cubicBezTo>
                  <a:lnTo>
                    <a:pt x="12606020" y="165989"/>
                  </a:lnTo>
                  <a:cubicBezTo>
                    <a:pt x="12606020" y="83185"/>
                    <a:pt x="12538456" y="15875"/>
                    <a:pt x="12455017" y="15875"/>
                  </a:cubicBezTo>
                  <a:lnTo>
                    <a:pt x="166878" y="15875"/>
                  </a:lnTo>
                  <a:lnTo>
                    <a:pt x="166878" y="7874"/>
                  </a:lnTo>
                  <a:lnTo>
                    <a:pt x="166878" y="15748"/>
                  </a:lnTo>
                  <a:cubicBezTo>
                    <a:pt x="83439" y="15875"/>
                    <a:pt x="15875" y="83058"/>
                    <a:pt x="15875" y="165989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22163" y="2769410"/>
            <a:ext cx="3528000" cy="52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Insight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2163" y="3232749"/>
            <a:ext cx="7995502" cy="1451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2"/>
              </a:lnSpc>
            </a:pPr>
            <a:r>
              <a:rPr lang="en-US" sz="204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Shows seasonal trends in pricing—peak months may have higher ADR due to demand.</a:t>
            </a:r>
          </a:p>
          <a:p>
            <a:pPr algn="l">
              <a:lnSpc>
                <a:spcPts val="3922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424507" y="4582158"/>
            <a:ext cx="9466406" cy="1656656"/>
            <a:chOff x="0" y="0"/>
            <a:chExt cx="12621875" cy="22088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874" y="7874"/>
              <a:ext cx="12606148" cy="2193036"/>
            </a:xfrm>
            <a:custGeom>
              <a:avLst/>
              <a:gdLst/>
              <a:ahLst/>
              <a:cxnLst/>
              <a:rect r="r" b="b" t="t" l="l"/>
              <a:pathLst>
                <a:path h="2193036" w="12606148">
                  <a:moveTo>
                    <a:pt x="0" y="158115"/>
                  </a:moveTo>
                  <a:cubicBezTo>
                    <a:pt x="0" y="70866"/>
                    <a:pt x="71247" y="0"/>
                    <a:pt x="159004" y="0"/>
                  </a:cubicBezTo>
                  <a:lnTo>
                    <a:pt x="12447143" y="0"/>
                  </a:lnTo>
                  <a:cubicBezTo>
                    <a:pt x="12534900" y="0"/>
                    <a:pt x="12606148" y="70739"/>
                    <a:pt x="12606148" y="157988"/>
                  </a:cubicBezTo>
                  <a:lnTo>
                    <a:pt x="12606148" y="2035048"/>
                  </a:lnTo>
                  <a:cubicBezTo>
                    <a:pt x="12606148" y="2122297"/>
                    <a:pt x="12535027" y="2193036"/>
                    <a:pt x="12447143" y="2193036"/>
                  </a:cubicBezTo>
                  <a:lnTo>
                    <a:pt x="159004" y="2193036"/>
                  </a:lnTo>
                  <a:cubicBezTo>
                    <a:pt x="71247" y="2193036"/>
                    <a:pt x="127" y="2122297"/>
                    <a:pt x="0" y="203504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621895" cy="2208911"/>
            </a:xfrm>
            <a:custGeom>
              <a:avLst/>
              <a:gdLst/>
              <a:ahLst/>
              <a:cxnLst/>
              <a:rect r="r" b="b" t="t" l="l"/>
              <a:pathLst>
                <a:path h="2208911" w="12621895">
                  <a:moveTo>
                    <a:pt x="0" y="165989"/>
                  </a:moveTo>
                  <a:cubicBezTo>
                    <a:pt x="0" y="74295"/>
                    <a:pt x="74803" y="0"/>
                    <a:pt x="166878" y="0"/>
                  </a:cubicBezTo>
                  <a:lnTo>
                    <a:pt x="12455017" y="0"/>
                  </a:lnTo>
                  <a:lnTo>
                    <a:pt x="12455017" y="7874"/>
                  </a:lnTo>
                  <a:lnTo>
                    <a:pt x="12455017" y="0"/>
                  </a:lnTo>
                  <a:cubicBezTo>
                    <a:pt x="12547092" y="0"/>
                    <a:pt x="12621895" y="74295"/>
                    <a:pt x="12621895" y="165989"/>
                  </a:cubicBezTo>
                  <a:lnTo>
                    <a:pt x="12614022" y="165989"/>
                  </a:lnTo>
                  <a:lnTo>
                    <a:pt x="12621895" y="165989"/>
                  </a:lnTo>
                  <a:lnTo>
                    <a:pt x="12621895" y="2042922"/>
                  </a:lnTo>
                  <a:lnTo>
                    <a:pt x="12614022" y="2042922"/>
                  </a:lnTo>
                  <a:lnTo>
                    <a:pt x="12621895" y="2042922"/>
                  </a:lnTo>
                  <a:cubicBezTo>
                    <a:pt x="12621895" y="2134616"/>
                    <a:pt x="12547092" y="2208911"/>
                    <a:pt x="12455017" y="2208911"/>
                  </a:cubicBezTo>
                  <a:lnTo>
                    <a:pt x="12455017" y="2201037"/>
                  </a:lnTo>
                  <a:lnTo>
                    <a:pt x="12455017" y="2208911"/>
                  </a:lnTo>
                  <a:lnTo>
                    <a:pt x="166878" y="2208911"/>
                  </a:lnTo>
                  <a:lnTo>
                    <a:pt x="166878" y="2201037"/>
                  </a:lnTo>
                  <a:lnTo>
                    <a:pt x="166878" y="2208911"/>
                  </a:lnTo>
                  <a:cubicBezTo>
                    <a:pt x="74803" y="2208911"/>
                    <a:pt x="0" y="2134616"/>
                    <a:pt x="0" y="2042922"/>
                  </a:cubicBezTo>
                  <a:lnTo>
                    <a:pt x="0" y="165989"/>
                  </a:lnTo>
                  <a:lnTo>
                    <a:pt x="7874" y="165989"/>
                  </a:lnTo>
                  <a:lnTo>
                    <a:pt x="0" y="165989"/>
                  </a:lnTo>
                  <a:moveTo>
                    <a:pt x="15875" y="165989"/>
                  </a:moveTo>
                  <a:lnTo>
                    <a:pt x="15875" y="2042922"/>
                  </a:lnTo>
                  <a:lnTo>
                    <a:pt x="7874" y="2042922"/>
                  </a:lnTo>
                  <a:lnTo>
                    <a:pt x="15748" y="2042922"/>
                  </a:lnTo>
                  <a:cubicBezTo>
                    <a:pt x="15748" y="2125726"/>
                    <a:pt x="83312" y="2193036"/>
                    <a:pt x="166751" y="2193036"/>
                  </a:cubicBezTo>
                  <a:lnTo>
                    <a:pt x="12455017" y="2193036"/>
                  </a:lnTo>
                  <a:cubicBezTo>
                    <a:pt x="12538456" y="2193036"/>
                    <a:pt x="12606020" y="2125853"/>
                    <a:pt x="12606020" y="2042922"/>
                  </a:cubicBezTo>
                  <a:lnTo>
                    <a:pt x="12606020" y="165989"/>
                  </a:lnTo>
                  <a:cubicBezTo>
                    <a:pt x="12606020" y="83185"/>
                    <a:pt x="12538456" y="15875"/>
                    <a:pt x="12455017" y="15875"/>
                  </a:cubicBezTo>
                  <a:lnTo>
                    <a:pt x="166878" y="15875"/>
                  </a:lnTo>
                  <a:lnTo>
                    <a:pt x="166878" y="7874"/>
                  </a:lnTo>
                  <a:lnTo>
                    <a:pt x="166878" y="15748"/>
                  </a:lnTo>
                  <a:cubicBezTo>
                    <a:pt x="83439" y="15875"/>
                    <a:pt x="15875" y="83058"/>
                    <a:pt x="15875" y="165989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21960" y="4616775"/>
            <a:ext cx="3528000" cy="52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2162" y="5162550"/>
            <a:ext cx="7995502" cy="100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9"/>
              </a:lnSpc>
            </a:pPr>
            <a:r>
              <a:rPr lang="en-US" sz="217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Helps reven</a:t>
            </a:r>
            <a:r>
              <a:rPr lang="en-US" sz="217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ue managers identify the best months for pricing strategies.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24507" y="6509184"/>
            <a:ext cx="9466406" cy="1656656"/>
            <a:chOff x="0" y="0"/>
            <a:chExt cx="12621875" cy="22088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874" y="7874"/>
              <a:ext cx="12606148" cy="2193036"/>
            </a:xfrm>
            <a:custGeom>
              <a:avLst/>
              <a:gdLst/>
              <a:ahLst/>
              <a:cxnLst/>
              <a:rect r="r" b="b" t="t" l="l"/>
              <a:pathLst>
                <a:path h="2193036" w="12606148">
                  <a:moveTo>
                    <a:pt x="0" y="158115"/>
                  </a:moveTo>
                  <a:cubicBezTo>
                    <a:pt x="0" y="70866"/>
                    <a:pt x="71247" y="0"/>
                    <a:pt x="159004" y="0"/>
                  </a:cubicBezTo>
                  <a:lnTo>
                    <a:pt x="12447143" y="0"/>
                  </a:lnTo>
                  <a:cubicBezTo>
                    <a:pt x="12534900" y="0"/>
                    <a:pt x="12606148" y="70739"/>
                    <a:pt x="12606148" y="157988"/>
                  </a:cubicBezTo>
                  <a:lnTo>
                    <a:pt x="12606148" y="2035048"/>
                  </a:lnTo>
                  <a:cubicBezTo>
                    <a:pt x="12606148" y="2122297"/>
                    <a:pt x="12535027" y="2193036"/>
                    <a:pt x="12447143" y="2193036"/>
                  </a:cubicBezTo>
                  <a:lnTo>
                    <a:pt x="159004" y="2193036"/>
                  </a:lnTo>
                  <a:cubicBezTo>
                    <a:pt x="71247" y="2193036"/>
                    <a:pt x="127" y="2122297"/>
                    <a:pt x="0" y="203504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621895" cy="2208911"/>
            </a:xfrm>
            <a:custGeom>
              <a:avLst/>
              <a:gdLst/>
              <a:ahLst/>
              <a:cxnLst/>
              <a:rect r="r" b="b" t="t" l="l"/>
              <a:pathLst>
                <a:path h="2208911" w="12621895">
                  <a:moveTo>
                    <a:pt x="0" y="165989"/>
                  </a:moveTo>
                  <a:cubicBezTo>
                    <a:pt x="0" y="74295"/>
                    <a:pt x="74803" y="0"/>
                    <a:pt x="166878" y="0"/>
                  </a:cubicBezTo>
                  <a:lnTo>
                    <a:pt x="12455017" y="0"/>
                  </a:lnTo>
                  <a:lnTo>
                    <a:pt x="12455017" y="7874"/>
                  </a:lnTo>
                  <a:lnTo>
                    <a:pt x="12455017" y="0"/>
                  </a:lnTo>
                  <a:cubicBezTo>
                    <a:pt x="12547092" y="0"/>
                    <a:pt x="12621895" y="74295"/>
                    <a:pt x="12621895" y="165989"/>
                  </a:cubicBezTo>
                  <a:lnTo>
                    <a:pt x="12614022" y="165989"/>
                  </a:lnTo>
                  <a:lnTo>
                    <a:pt x="12621895" y="165989"/>
                  </a:lnTo>
                  <a:lnTo>
                    <a:pt x="12621895" y="2042922"/>
                  </a:lnTo>
                  <a:lnTo>
                    <a:pt x="12614022" y="2042922"/>
                  </a:lnTo>
                  <a:lnTo>
                    <a:pt x="12621895" y="2042922"/>
                  </a:lnTo>
                  <a:cubicBezTo>
                    <a:pt x="12621895" y="2134616"/>
                    <a:pt x="12547092" y="2208911"/>
                    <a:pt x="12455017" y="2208911"/>
                  </a:cubicBezTo>
                  <a:lnTo>
                    <a:pt x="12455017" y="2201037"/>
                  </a:lnTo>
                  <a:lnTo>
                    <a:pt x="12455017" y="2208911"/>
                  </a:lnTo>
                  <a:lnTo>
                    <a:pt x="166878" y="2208911"/>
                  </a:lnTo>
                  <a:lnTo>
                    <a:pt x="166878" y="2201037"/>
                  </a:lnTo>
                  <a:lnTo>
                    <a:pt x="166878" y="2208911"/>
                  </a:lnTo>
                  <a:cubicBezTo>
                    <a:pt x="74803" y="2208911"/>
                    <a:pt x="0" y="2134616"/>
                    <a:pt x="0" y="2042922"/>
                  </a:cubicBezTo>
                  <a:lnTo>
                    <a:pt x="0" y="165989"/>
                  </a:lnTo>
                  <a:lnTo>
                    <a:pt x="7874" y="165989"/>
                  </a:lnTo>
                  <a:lnTo>
                    <a:pt x="0" y="165989"/>
                  </a:lnTo>
                  <a:moveTo>
                    <a:pt x="15875" y="165989"/>
                  </a:moveTo>
                  <a:lnTo>
                    <a:pt x="15875" y="2042922"/>
                  </a:lnTo>
                  <a:lnTo>
                    <a:pt x="7874" y="2042922"/>
                  </a:lnTo>
                  <a:lnTo>
                    <a:pt x="15748" y="2042922"/>
                  </a:lnTo>
                  <a:cubicBezTo>
                    <a:pt x="15748" y="2125726"/>
                    <a:pt x="83312" y="2193036"/>
                    <a:pt x="166751" y="2193036"/>
                  </a:cubicBezTo>
                  <a:lnTo>
                    <a:pt x="12455017" y="2193036"/>
                  </a:lnTo>
                  <a:cubicBezTo>
                    <a:pt x="12538456" y="2193036"/>
                    <a:pt x="12606020" y="2125853"/>
                    <a:pt x="12606020" y="2042922"/>
                  </a:cubicBezTo>
                  <a:lnTo>
                    <a:pt x="12606020" y="165989"/>
                  </a:lnTo>
                  <a:cubicBezTo>
                    <a:pt x="12606020" y="83185"/>
                    <a:pt x="12538456" y="15875"/>
                    <a:pt x="12455017" y="15875"/>
                  </a:cubicBezTo>
                  <a:lnTo>
                    <a:pt x="166878" y="15875"/>
                  </a:lnTo>
                  <a:lnTo>
                    <a:pt x="166878" y="7874"/>
                  </a:lnTo>
                  <a:lnTo>
                    <a:pt x="166878" y="15748"/>
                  </a:lnTo>
                  <a:cubicBezTo>
                    <a:pt x="83439" y="15875"/>
                    <a:pt x="15875" y="83058"/>
                    <a:pt x="15875" y="165989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21960" y="6591239"/>
            <a:ext cx="3528000" cy="52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Implementation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2163" y="7062634"/>
            <a:ext cx="9013983" cy="149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8"/>
              </a:lnSpc>
            </a:pPr>
            <a:r>
              <a:rPr lang="en-US" sz="213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</a:t>
            </a:r>
            <a:r>
              <a:rPr lang="en-US" sz="213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 dynamic pricing models to adjust ADR based on demand forecasts.</a:t>
            </a:r>
          </a:p>
          <a:p>
            <a:pPr algn="l">
              <a:lnSpc>
                <a:spcPts val="4108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424507" y="8436212"/>
            <a:ext cx="9466406" cy="1656656"/>
            <a:chOff x="0" y="0"/>
            <a:chExt cx="12621875" cy="22088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7874" y="7874"/>
              <a:ext cx="12606148" cy="2193036"/>
            </a:xfrm>
            <a:custGeom>
              <a:avLst/>
              <a:gdLst/>
              <a:ahLst/>
              <a:cxnLst/>
              <a:rect r="r" b="b" t="t" l="l"/>
              <a:pathLst>
                <a:path h="2193036" w="12606148">
                  <a:moveTo>
                    <a:pt x="0" y="158115"/>
                  </a:moveTo>
                  <a:cubicBezTo>
                    <a:pt x="0" y="70866"/>
                    <a:pt x="71247" y="0"/>
                    <a:pt x="159004" y="0"/>
                  </a:cubicBezTo>
                  <a:lnTo>
                    <a:pt x="12447143" y="0"/>
                  </a:lnTo>
                  <a:cubicBezTo>
                    <a:pt x="12534900" y="0"/>
                    <a:pt x="12606148" y="70739"/>
                    <a:pt x="12606148" y="157988"/>
                  </a:cubicBezTo>
                  <a:lnTo>
                    <a:pt x="12606148" y="2035048"/>
                  </a:lnTo>
                  <a:cubicBezTo>
                    <a:pt x="12606148" y="2122297"/>
                    <a:pt x="12535027" y="2193036"/>
                    <a:pt x="12447143" y="2193036"/>
                  </a:cubicBezTo>
                  <a:lnTo>
                    <a:pt x="159004" y="2193036"/>
                  </a:lnTo>
                  <a:cubicBezTo>
                    <a:pt x="71247" y="2193036"/>
                    <a:pt x="127" y="2122297"/>
                    <a:pt x="0" y="203504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621895" cy="2208911"/>
            </a:xfrm>
            <a:custGeom>
              <a:avLst/>
              <a:gdLst/>
              <a:ahLst/>
              <a:cxnLst/>
              <a:rect r="r" b="b" t="t" l="l"/>
              <a:pathLst>
                <a:path h="2208911" w="12621895">
                  <a:moveTo>
                    <a:pt x="0" y="165989"/>
                  </a:moveTo>
                  <a:cubicBezTo>
                    <a:pt x="0" y="74295"/>
                    <a:pt x="74803" y="0"/>
                    <a:pt x="166878" y="0"/>
                  </a:cubicBezTo>
                  <a:lnTo>
                    <a:pt x="12455017" y="0"/>
                  </a:lnTo>
                  <a:lnTo>
                    <a:pt x="12455017" y="7874"/>
                  </a:lnTo>
                  <a:lnTo>
                    <a:pt x="12455017" y="0"/>
                  </a:lnTo>
                  <a:cubicBezTo>
                    <a:pt x="12547092" y="0"/>
                    <a:pt x="12621895" y="74295"/>
                    <a:pt x="12621895" y="165989"/>
                  </a:cubicBezTo>
                  <a:lnTo>
                    <a:pt x="12614022" y="165989"/>
                  </a:lnTo>
                  <a:lnTo>
                    <a:pt x="12621895" y="165989"/>
                  </a:lnTo>
                  <a:lnTo>
                    <a:pt x="12621895" y="2042922"/>
                  </a:lnTo>
                  <a:lnTo>
                    <a:pt x="12614022" y="2042922"/>
                  </a:lnTo>
                  <a:lnTo>
                    <a:pt x="12621895" y="2042922"/>
                  </a:lnTo>
                  <a:cubicBezTo>
                    <a:pt x="12621895" y="2134616"/>
                    <a:pt x="12547092" y="2208911"/>
                    <a:pt x="12455017" y="2208911"/>
                  </a:cubicBezTo>
                  <a:lnTo>
                    <a:pt x="12455017" y="2201037"/>
                  </a:lnTo>
                  <a:lnTo>
                    <a:pt x="12455017" y="2208911"/>
                  </a:lnTo>
                  <a:lnTo>
                    <a:pt x="166878" y="2208911"/>
                  </a:lnTo>
                  <a:lnTo>
                    <a:pt x="166878" y="2201037"/>
                  </a:lnTo>
                  <a:lnTo>
                    <a:pt x="166878" y="2208911"/>
                  </a:lnTo>
                  <a:cubicBezTo>
                    <a:pt x="74803" y="2208911"/>
                    <a:pt x="0" y="2134616"/>
                    <a:pt x="0" y="2042922"/>
                  </a:cubicBezTo>
                  <a:lnTo>
                    <a:pt x="0" y="165989"/>
                  </a:lnTo>
                  <a:lnTo>
                    <a:pt x="7874" y="165989"/>
                  </a:lnTo>
                  <a:lnTo>
                    <a:pt x="0" y="165989"/>
                  </a:lnTo>
                  <a:moveTo>
                    <a:pt x="15875" y="165989"/>
                  </a:moveTo>
                  <a:lnTo>
                    <a:pt x="15875" y="2042922"/>
                  </a:lnTo>
                  <a:lnTo>
                    <a:pt x="7874" y="2042922"/>
                  </a:lnTo>
                  <a:lnTo>
                    <a:pt x="15748" y="2042922"/>
                  </a:lnTo>
                  <a:cubicBezTo>
                    <a:pt x="15748" y="2125726"/>
                    <a:pt x="83312" y="2193036"/>
                    <a:pt x="166751" y="2193036"/>
                  </a:cubicBezTo>
                  <a:lnTo>
                    <a:pt x="12455017" y="2193036"/>
                  </a:lnTo>
                  <a:cubicBezTo>
                    <a:pt x="12538456" y="2193036"/>
                    <a:pt x="12606020" y="2125853"/>
                    <a:pt x="12606020" y="2042922"/>
                  </a:cubicBezTo>
                  <a:lnTo>
                    <a:pt x="12606020" y="165989"/>
                  </a:lnTo>
                  <a:cubicBezTo>
                    <a:pt x="12606020" y="83185"/>
                    <a:pt x="12538456" y="15875"/>
                    <a:pt x="12455017" y="15875"/>
                  </a:cubicBezTo>
                  <a:lnTo>
                    <a:pt x="166878" y="15875"/>
                  </a:lnTo>
                  <a:lnTo>
                    <a:pt x="166878" y="7874"/>
                  </a:lnTo>
                  <a:lnTo>
                    <a:pt x="166878" y="15748"/>
                  </a:lnTo>
                  <a:cubicBezTo>
                    <a:pt x="83439" y="15875"/>
                    <a:pt x="15875" y="83058"/>
                    <a:pt x="15875" y="165989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21960" y="8470641"/>
            <a:ext cx="3528000" cy="52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Benefits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50718" y="8930691"/>
            <a:ext cx="9013983" cy="156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7"/>
              </a:lnSpc>
            </a:pPr>
            <a:r>
              <a:rPr lang="en-US" sz="222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Maximizes revenue in high-demand months and improves occupancy in low-demand months.</a:t>
            </a:r>
          </a:p>
          <a:p>
            <a:pPr algn="l">
              <a:lnSpc>
                <a:spcPts val="4267"/>
              </a:lnSpc>
            </a:pPr>
          </a:p>
        </p:txBody>
      </p:sp>
      <p:grpSp>
        <p:nvGrpSpPr>
          <p:cNvPr name="Group 27" id="27"/>
          <p:cNvGrpSpPr/>
          <p:nvPr/>
        </p:nvGrpSpPr>
        <p:grpSpPr>
          <a:xfrm rot="0">
            <a:off x="722148" y="504769"/>
            <a:ext cx="7055625" cy="882000"/>
            <a:chOff x="0" y="0"/>
            <a:chExt cx="9407500" cy="1176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407525" cy="1176020"/>
            </a:xfrm>
            <a:custGeom>
              <a:avLst/>
              <a:gdLst/>
              <a:ahLst/>
              <a:cxnLst/>
              <a:rect r="r" b="b" t="t" l="l"/>
              <a:pathLst>
                <a:path h="1176020" w="9407525">
                  <a:moveTo>
                    <a:pt x="0" y="0"/>
                  </a:moveTo>
                  <a:lnTo>
                    <a:pt x="9407525" y="0"/>
                  </a:lnTo>
                  <a:lnTo>
                    <a:pt x="9407525" y="1176020"/>
                  </a:lnTo>
                  <a:lnTo>
                    <a:pt x="0" y="1176020"/>
                  </a:lnTo>
                  <a:close/>
                </a:path>
              </a:pathLst>
            </a:custGeom>
            <a:solidFill>
              <a:srgbClr val="A0C7F2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33350"/>
              <a:ext cx="9407500" cy="1309350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>
                <a:lnSpc>
                  <a:spcPts val="5486"/>
                </a:lnSpc>
              </a:pPr>
              <a:r>
                <a:rPr lang="en-US" b="true" sz="3625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OVERVIEW PAGE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34" y="77519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087478" y="722915"/>
            <a:ext cx="10681948" cy="945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1"/>
              </a:lnSpc>
            </a:pPr>
            <a:r>
              <a:rPr lang="en-US" b="true" sz="251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Which room types gen</a:t>
            </a:r>
            <a:r>
              <a:rPr lang="en-US" b="true" sz="251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erate the highest total revenue?</a:t>
            </a:r>
          </a:p>
          <a:p>
            <a:pPr algn="l">
              <a:lnSpc>
                <a:spcPts val="3813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7087478" y="1637336"/>
            <a:ext cx="9466406" cy="1656656"/>
            <a:chOff x="0" y="0"/>
            <a:chExt cx="12621875" cy="22088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874" y="7874"/>
              <a:ext cx="12606148" cy="2193036"/>
            </a:xfrm>
            <a:custGeom>
              <a:avLst/>
              <a:gdLst/>
              <a:ahLst/>
              <a:cxnLst/>
              <a:rect r="r" b="b" t="t" l="l"/>
              <a:pathLst>
                <a:path h="2193036" w="12606148">
                  <a:moveTo>
                    <a:pt x="0" y="158115"/>
                  </a:moveTo>
                  <a:cubicBezTo>
                    <a:pt x="0" y="70866"/>
                    <a:pt x="71247" y="0"/>
                    <a:pt x="159004" y="0"/>
                  </a:cubicBezTo>
                  <a:lnTo>
                    <a:pt x="12447143" y="0"/>
                  </a:lnTo>
                  <a:cubicBezTo>
                    <a:pt x="12534900" y="0"/>
                    <a:pt x="12606148" y="70739"/>
                    <a:pt x="12606148" y="157988"/>
                  </a:cubicBezTo>
                  <a:lnTo>
                    <a:pt x="12606148" y="2035048"/>
                  </a:lnTo>
                  <a:cubicBezTo>
                    <a:pt x="12606148" y="2122297"/>
                    <a:pt x="12535027" y="2193036"/>
                    <a:pt x="12447143" y="2193036"/>
                  </a:cubicBezTo>
                  <a:lnTo>
                    <a:pt x="159004" y="2193036"/>
                  </a:lnTo>
                  <a:cubicBezTo>
                    <a:pt x="71247" y="2193036"/>
                    <a:pt x="127" y="2122297"/>
                    <a:pt x="0" y="203504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21895" cy="2208911"/>
            </a:xfrm>
            <a:custGeom>
              <a:avLst/>
              <a:gdLst/>
              <a:ahLst/>
              <a:cxnLst/>
              <a:rect r="r" b="b" t="t" l="l"/>
              <a:pathLst>
                <a:path h="2208911" w="12621895">
                  <a:moveTo>
                    <a:pt x="0" y="165989"/>
                  </a:moveTo>
                  <a:cubicBezTo>
                    <a:pt x="0" y="74295"/>
                    <a:pt x="74803" y="0"/>
                    <a:pt x="166878" y="0"/>
                  </a:cubicBezTo>
                  <a:lnTo>
                    <a:pt x="12455017" y="0"/>
                  </a:lnTo>
                  <a:lnTo>
                    <a:pt x="12455017" y="7874"/>
                  </a:lnTo>
                  <a:lnTo>
                    <a:pt x="12455017" y="0"/>
                  </a:lnTo>
                  <a:cubicBezTo>
                    <a:pt x="12547092" y="0"/>
                    <a:pt x="12621895" y="74295"/>
                    <a:pt x="12621895" y="165989"/>
                  </a:cubicBezTo>
                  <a:lnTo>
                    <a:pt x="12614022" y="165989"/>
                  </a:lnTo>
                  <a:lnTo>
                    <a:pt x="12621895" y="165989"/>
                  </a:lnTo>
                  <a:lnTo>
                    <a:pt x="12621895" y="2042922"/>
                  </a:lnTo>
                  <a:lnTo>
                    <a:pt x="12614022" y="2042922"/>
                  </a:lnTo>
                  <a:lnTo>
                    <a:pt x="12621895" y="2042922"/>
                  </a:lnTo>
                  <a:cubicBezTo>
                    <a:pt x="12621895" y="2134616"/>
                    <a:pt x="12547092" y="2208911"/>
                    <a:pt x="12455017" y="2208911"/>
                  </a:cubicBezTo>
                  <a:lnTo>
                    <a:pt x="12455017" y="2201037"/>
                  </a:lnTo>
                  <a:lnTo>
                    <a:pt x="12455017" y="2208911"/>
                  </a:lnTo>
                  <a:lnTo>
                    <a:pt x="166878" y="2208911"/>
                  </a:lnTo>
                  <a:lnTo>
                    <a:pt x="166878" y="2201037"/>
                  </a:lnTo>
                  <a:lnTo>
                    <a:pt x="166878" y="2208911"/>
                  </a:lnTo>
                  <a:cubicBezTo>
                    <a:pt x="74803" y="2208911"/>
                    <a:pt x="0" y="2134616"/>
                    <a:pt x="0" y="2042922"/>
                  </a:cubicBezTo>
                  <a:lnTo>
                    <a:pt x="0" y="165989"/>
                  </a:lnTo>
                  <a:lnTo>
                    <a:pt x="7874" y="165989"/>
                  </a:lnTo>
                  <a:lnTo>
                    <a:pt x="0" y="165989"/>
                  </a:lnTo>
                  <a:moveTo>
                    <a:pt x="15875" y="165989"/>
                  </a:moveTo>
                  <a:lnTo>
                    <a:pt x="15875" y="2042922"/>
                  </a:lnTo>
                  <a:lnTo>
                    <a:pt x="7874" y="2042922"/>
                  </a:lnTo>
                  <a:lnTo>
                    <a:pt x="15748" y="2042922"/>
                  </a:lnTo>
                  <a:cubicBezTo>
                    <a:pt x="15748" y="2125726"/>
                    <a:pt x="83312" y="2193036"/>
                    <a:pt x="166751" y="2193036"/>
                  </a:cubicBezTo>
                  <a:lnTo>
                    <a:pt x="12455017" y="2193036"/>
                  </a:lnTo>
                  <a:cubicBezTo>
                    <a:pt x="12538456" y="2193036"/>
                    <a:pt x="12606020" y="2125853"/>
                    <a:pt x="12606020" y="2042922"/>
                  </a:cubicBezTo>
                  <a:lnTo>
                    <a:pt x="12606020" y="165989"/>
                  </a:lnTo>
                  <a:cubicBezTo>
                    <a:pt x="12606020" y="83185"/>
                    <a:pt x="12538456" y="15875"/>
                    <a:pt x="12455017" y="15875"/>
                  </a:cubicBezTo>
                  <a:lnTo>
                    <a:pt x="166878" y="15875"/>
                  </a:lnTo>
                  <a:lnTo>
                    <a:pt x="166878" y="7874"/>
                  </a:lnTo>
                  <a:lnTo>
                    <a:pt x="166878" y="15748"/>
                  </a:lnTo>
                  <a:cubicBezTo>
                    <a:pt x="83439" y="15875"/>
                    <a:pt x="15875" y="83058"/>
                    <a:pt x="15875" y="165989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385134" y="1751614"/>
            <a:ext cx="3528000" cy="52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Insight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85134" y="2205428"/>
            <a:ext cx="8783353" cy="104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6"/>
              </a:lnSpc>
            </a:pPr>
            <a:r>
              <a:rPr lang="en-US" sz="224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</a:t>
            </a:r>
            <a:r>
              <a:rPr lang="en-US" sz="224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entifies top-performing rooms (e.g., deluxe vs. standard).</a:t>
            </a:r>
          </a:p>
          <a:p>
            <a:pPr algn="l">
              <a:lnSpc>
                <a:spcPts val="4306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7087478" y="3564363"/>
            <a:ext cx="9466406" cy="1656656"/>
            <a:chOff x="0" y="0"/>
            <a:chExt cx="12621875" cy="22088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874" y="7874"/>
              <a:ext cx="12606148" cy="2193036"/>
            </a:xfrm>
            <a:custGeom>
              <a:avLst/>
              <a:gdLst/>
              <a:ahLst/>
              <a:cxnLst/>
              <a:rect r="r" b="b" t="t" l="l"/>
              <a:pathLst>
                <a:path h="2193036" w="12606148">
                  <a:moveTo>
                    <a:pt x="0" y="158115"/>
                  </a:moveTo>
                  <a:cubicBezTo>
                    <a:pt x="0" y="70866"/>
                    <a:pt x="71247" y="0"/>
                    <a:pt x="159004" y="0"/>
                  </a:cubicBezTo>
                  <a:lnTo>
                    <a:pt x="12447143" y="0"/>
                  </a:lnTo>
                  <a:cubicBezTo>
                    <a:pt x="12534900" y="0"/>
                    <a:pt x="12606148" y="70739"/>
                    <a:pt x="12606148" y="157988"/>
                  </a:cubicBezTo>
                  <a:lnTo>
                    <a:pt x="12606148" y="2035048"/>
                  </a:lnTo>
                  <a:cubicBezTo>
                    <a:pt x="12606148" y="2122297"/>
                    <a:pt x="12535027" y="2193036"/>
                    <a:pt x="12447143" y="2193036"/>
                  </a:cubicBezTo>
                  <a:lnTo>
                    <a:pt x="159004" y="2193036"/>
                  </a:lnTo>
                  <a:cubicBezTo>
                    <a:pt x="71247" y="2193036"/>
                    <a:pt x="127" y="2122297"/>
                    <a:pt x="0" y="203504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621895" cy="2208911"/>
            </a:xfrm>
            <a:custGeom>
              <a:avLst/>
              <a:gdLst/>
              <a:ahLst/>
              <a:cxnLst/>
              <a:rect r="r" b="b" t="t" l="l"/>
              <a:pathLst>
                <a:path h="2208911" w="12621895">
                  <a:moveTo>
                    <a:pt x="0" y="165989"/>
                  </a:moveTo>
                  <a:cubicBezTo>
                    <a:pt x="0" y="74295"/>
                    <a:pt x="74803" y="0"/>
                    <a:pt x="166878" y="0"/>
                  </a:cubicBezTo>
                  <a:lnTo>
                    <a:pt x="12455017" y="0"/>
                  </a:lnTo>
                  <a:lnTo>
                    <a:pt x="12455017" y="7874"/>
                  </a:lnTo>
                  <a:lnTo>
                    <a:pt x="12455017" y="0"/>
                  </a:lnTo>
                  <a:cubicBezTo>
                    <a:pt x="12547092" y="0"/>
                    <a:pt x="12621895" y="74295"/>
                    <a:pt x="12621895" y="165989"/>
                  </a:cubicBezTo>
                  <a:lnTo>
                    <a:pt x="12614022" y="165989"/>
                  </a:lnTo>
                  <a:lnTo>
                    <a:pt x="12621895" y="165989"/>
                  </a:lnTo>
                  <a:lnTo>
                    <a:pt x="12621895" y="2042922"/>
                  </a:lnTo>
                  <a:lnTo>
                    <a:pt x="12614022" y="2042922"/>
                  </a:lnTo>
                  <a:lnTo>
                    <a:pt x="12621895" y="2042922"/>
                  </a:lnTo>
                  <a:cubicBezTo>
                    <a:pt x="12621895" y="2134616"/>
                    <a:pt x="12547092" y="2208911"/>
                    <a:pt x="12455017" y="2208911"/>
                  </a:cubicBezTo>
                  <a:lnTo>
                    <a:pt x="12455017" y="2201037"/>
                  </a:lnTo>
                  <a:lnTo>
                    <a:pt x="12455017" y="2208911"/>
                  </a:lnTo>
                  <a:lnTo>
                    <a:pt x="166878" y="2208911"/>
                  </a:lnTo>
                  <a:lnTo>
                    <a:pt x="166878" y="2201037"/>
                  </a:lnTo>
                  <a:lnTo>
                    <a:pt x="166878" y="2208911"/>
                  </a:lnTo>
                  <a:cubicBezTo>
                    <a:pt x="74803" y="2208911"/>
                    <a:pt x="0" y="2134616"/>
                    <a:pt x="0" y="2042922"/>
                  </a:cubicBezTo>
                  <a:lnTo>
                    <a:pt x="0" y="165989"/>
                  </a:lnTo>
                  <a:lnTo>
                    <a:pt x="7874" y="165989"/>
                  </a:lnTo>
                  <a:lnTo>
                    <a:pt x="0" y="165989"/>
                  </a:lnTo>
                  <a:moveTo>
                    <a:pt x="15875" y="165989"/>
                  </a:moveTo>
                  <a:lnTo>
                    <a:pt x="15875" y="2042922"/>
                  </a:lnTo>
                  <a:lnTo>
                    <a:pt x="7874" y="2042922"/>
                  </a:lnTo>
                  <a:lnTo>
                    <a:pt x="15748" y="2042922"/>
                  </a:lnTo>
                  <a:cubicBezTo>
                    <a:pt x="15748" y="2125726"/>
                    <a:pt x="83312" y="2193036"/>
                    <a:pt x="166751" y="2193036"/>
                  </a:cubicBezTo>
                  <a:lnTo>
                    <a:pt x="12455017" y="2193036"/>
                  </a:lnTo>
                  <a:cubicBezTo>
                    <a:pt x="12538456" y="2193036"/>
                    <a:pt x="12606020" y="2125853"/>
                    <a:pt x="12606020" y="2042922"/>
                  </a:cubicBezTo>
                  <a:lnTo>
                    <a:pt x="12606020" y="165989"/>
                  </a:lnTo>
                  <a:cubicBezTo>
                    <a:pt x="12606020" y="83185"/>
                    <a:pt x="12538456" y="15875"/>
                    <a:pt x="12455017" y="15875"/>
                  </a:cubicBezTo>
                  <a:lnTo>
                    <a:pt x="166878" y="15875"/>
                  </a:lnTo>
                  <a:lnTo>
                    <a:pt x="166878" y="7874"/>
                  </a:lnTo>
                  <a:lnTo>
                    <a:pt x="166878" y="15748"/>
                  </a:lnTo>
                  <a:cubicBezTo>
                    <a:pt x="83439" y="15875"/>
                    <a:pt x="15875" y="83058"/>
                    <a:pt x="15875" y="165989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384932" y="3598979"/>
            <a:ext cx="3528000" cy="52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85134" y="4116179"/>
            <a:ext cx="7995502" cy="1155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5"/>
              </a:lnSpc>
            </a:pPr>
            <a:r>
              <a:rPr lang="en-US" sz="247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Useful for</a:t>
            </a:r>
            <a:r>
              <a:rPr lang="en-US" sz="247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capacity planning and upselling strategies.</a:t>
            </a:r>
          </a:p>
          <a:p>
            <a:pPr algn="l">
              <a:lnSpc>
                <a:spcPts val="4745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7087478" y="5491389"/>
            <a:ext cx="9466406" cy="1656656"/>
            <a:chOff x="0" y="0"/>
            <a:chExt cx="12621875" cy="22088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874" y="7874"/>
              <a:ext cx="12606148" cy="2193036"/>
            </a:xfrm>
            <a:custGeom>
              <a:avLst/>
              <a:gdLst/>
              <a:ahLst/>
              <a:cxnLst/>
              <a:rect r="r" b="b" t="t" l="l"/>
              <a:pathLst>
                <a:path h="2193036" w="12606148">
                  <a:moveTo>
                    <a:pt x="0" y="158115"/>
                  </a:moveTo>
                  <a:cubicBezTo>
                    <a:pt x="0" y="70866"/>
                    <a:pt x="71247" y="0"/>
                    <a:pt x="159004" y="0"/>
                  </a:cubicBezTo>
                  <a:lnTo>
                    <a:pt x="12447143" y="0"/>
                  </a:lnTo>
                  <a:cubicBezTo>
                    <a:pt x="12534900" y="0"/>
                    <a:pt x="12606148" y="70739"/>
                    <a:pt x="12606148" y="157988"/>
                  </a:cubicBezTo>
                  <a:lnTo>
                    <a:pt x="12606148" y="2035048"/>
                  </a:lnTo>
                  <a:cubicBezTo>
                    <a:pt x="12606148" y="2122297"/>
                    <a:pt x="12535027" y="2193036"/>
                    <a:pt x="12447143" y="2193036"/>
                  </a:cubicBezTo>
                  <a:lnTo>
                    <a:pt x="159004" y="2193036"/>
                  </a:lnTo>
                  <a:cubicBezTo>
                    <a:pt x="71247" y="2193036"/>
                    <a:pt x="127" y="2122297"/>
                    <a:pt x="0" y="203504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621895" cy="2208911"/>
            </a:xfrm>
            <a:custGeom>
              <a:avLst/>
              <a:gdLst/>
              <a:ahLst/>
              <a:cxnLst/>
              <a:rect r="r" b="b" t="t" l="l"/>
              <a:pathLst>
                <a:path h="2208911" w="12621895">
                  <a:moveTo>
                    <a:pt x="0" y="165989"/>
                  </a:moveTo>
                  <a:cubicBezTo>
                    <a:pt x="0" y="74295"/>
                    <a:pt x="74803" y="0"/>
                    <a:pt x="166878" y="0"/>
                  </a:cubicBezTo>
                  <a:lnTo>
                    <a:pt x="12455017" y="0"/>
                  </a:lnTo>
                  <a:lnTo>
                    <a:pt x="12455017" y="7874"/>
                  </a:lnTo>
                  <a:lnTo>
                    <a:pt x="12455017" y="0"/>
                  </a:lnTo>
                  <a:cubicBezTo>
                    <a:pt x="12547092" y="0"/>
                    <a:pt x="12621895" y="74295"/>
                    <a:pt x="12621895" y="165989"/>
                  </a:cubicBezTo>
                  <a:lnTo>
                    <a:pt x="12614022" y="165989"/>
                  </a:lnTo>
                  <a:lnTo>
                    <a:pt x="12621895" y="165989"/>
                  </a:lnTo>
                  <a:lnTo>
                    <a:pt x="12621895" y="2042922"/>
                  </a:lnTo>
                  <a:lnTo>
                    <a:pt x="12614022" y="2042922"/>
                  </a:lnTo>
                  <a:lnTo>
                    <a:pt x="12621895" y="2042922"/>
                  </a:lnTo>
                  <a:cubicBezTo>
                    <a:pt x="12621895" y="2134616"/>
                    <a:pt x="12547092" y="2208911"/>
                    <a:pt x="12455017" y="2208911"/>
                  </a:cubicBezTo>
                  <a:lnTo>
                    <a:pt x="12455017" y="2201037"/>
                  </a:lnTo>
                  <a:lnTo>
                    <a:pt x="12455017" y="2208911"/>
                  </a:lnTo>
                  <a:lnTo>
                    <a:pt x="166878" y="2208911"/>
                  </a:lnTo>
                  <a:lnTo>
                    <a:pt x="166878" y="2201037"/>
                  </a:lnTo>
                  <a:lnTo>
                    <a:pt x="166878" y="2208911"/>
                  </a:lnTo>
                  <a:cubicBezTo>
                    <a:pt x="74803" y="2208911"/>
                    <a:pt x="0" y="2134616"/>
                    <a:pt x="0" y="2042922"/>
                  </a:cubicBezTo>
                  <a:lnTo>
                    <a:pt x="0" y="165989"/>
                  </a:lnTo>
                  <a:lnTo>
                    <a:pt x="7874" y="165989"/>
                  </a:lnTo>
                  <a:lnTo>
                    <a:pt x="0" y="165989"/>
                  </a:lnTo>
                  <a:moveTo>
                    <a:pt x="15875" y="165989"/>
                  </a:moveTo>
                  <a:lnTo>
                    <a:pt x="15875" y="2042922"/>
                  </a:lnTo>
                  <a:lnTo>
                    <a:pt x="7874" y="2042922"/>
                  </a:lnTo>
                  <a:lnTo>
                    <a:pt x="15748" y="2042922"/>
                  </a:lnTo>
                  <a:cubicBezTo>
                    <a:pt x="15748" y="2125726"/>
                    <a:pt x="83312" y="2193036"/>
                    <a:pt x="166751" y="2193036"/>
                  </a:cubicBezTo>
                  <a:lnTo>
                    <a:pt x="12455017" y="2193036"/>
                  </a:lnTo>
                  <a:cubicBezTo>
                    <a:pt x="12538456" y="2193036"/>
                    <a:pt x="12606020" y="2125853"/>
                    <a:pt x="12606020" y="2042922"/>
                  </a:cubicBezTo>
                  <a:lnTo>
                    <a:pt x="12606020" y="165989"/>
                  </a:lnTo>
                  <a:cubicBezTo>
                    <a:pt x="12606020" y="83185"/>
                    <a:pt x="12538456" y="15875"/>
                    <a:pt x="12455017" y="15875"/>
                  </a:cubicBezTo>
                  <a:lnTo>
                    <a:pt x="166878" y="15875"/>
                  </a:lnTo>
                  <a:lnTo>
                    <a:pt x="166878" y="7874"/>
                  </a:lnTo>
                  <a:lnTo>
                    <a:pt x="166878" y="15748"/>
                  </a:lnTo>
                  <a:cubicBezTo>
                    <a:pt x="83439" y="15875"/>
                    <a:pt x="15875" y="83058"/>
                    <a:pt x="15875" y="165989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384932" y="5573444"/>
            <a:ext cx="3528000" cy="52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Implementation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85134" y="6035314"/>
            <a:ext cx="9013983" cy="163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2"/>
              </a:lnSpc>
            </a:pPr>
            <a:r>
              <a:rPr lang="en-US" sz="233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Promot</a:t>
            </a:r>
            <a:r>
              <a:rPr lang="en-US" sz="233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 upselling and invest more in high-demand room types.</a:t>
            </a:r>
          </a:p>
          <a:p>
            <a:pPr algn="l">
              <a:lnSpc>
                <a:spcPts val="4492"/>
              </a:lnSpc>
            </a:pPr>
          </a:p>
          <a:p>
            <a:pPr algn="l">
              <a:lnSpc>
                <a:spcPts val="4492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7087478" y="7418416"/>
            <a:ext cx="9466406" cy="2039327"/>
            <a:chOff x="0" y="0"/>
            <a:chExt cx="12621875" cy="27191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7874" y="9693"/>
              <a:ext cx="12606148" cy="2699605"/>
            </a:xfrm>
            <a:custGeom>
              <a:avLst/>
              <a:gdLst/>
              <a:ahLst/>
              <a:cxnLst/>
              <a:rect r="r" b="b" t="t" l="l"/>
              <a:pathLst>
                <a:path h="2699605" w="12606148">
                  <a:moveTo>
                    <a:pt x="0" y="194638"/>
                  </a:moveTo>
                  <a:cubicBezTo>
                    <a:pt x="0" y="87235"/>
                    <a:pt x="71247" y="0"/>
                    <a:pt x="159004" y="0"/>
                  </a:cubicBezTo>
                  <a:lnTo>
                    <a:pt x="12447143" y="0"/>
                  </a:lnTo>
                  <a:cubicBezTo>
                    <a:pt x="12534900" y="0"/>
                    <a:pt x="12606148" y="87079"/>
                    <a:pt x="12606148" y="194481"/>
                  </a:cubicBezTo>
                  <a:lnTo>
                    <a:pt x="12606148" y="2505123"/>
                  </a:lnTo>
                  <a:cubicBezTo>
                    <a:pt x="12606148" y="2612526"/>
                    <a:pt x="12535027" y="2699605"/>
                    <a:pt x="12447143" y="2699605"/>
                  </a:cubicBezTo>
                  <a:lnTo>
                    <a:pt x="159004" y="2699605"/>
                  </a:lnTo>
                  <a:cubicBezTo>
                    <a:pt x="71247" y="2699605"/>
                    <a:pt x="127" y="2612526"/>
                    <a:pt x="0" y="2505123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621895" cy="2719139"/>
            </a:xfrm>
            <a:custGeom>
              <a:avLst/>
              <a:gdLst/>
              <a:ahLst/>
              <a:cxnLst/>
              <a:rect r="r" b="b" t="t" l="l"/>
              <a:pathLst>
                <a:path h="2719139" w="12621895">
                  <a:moveTo>
                    <a:pt x="0" y="204331"/>
                  </a:moveTo>
                  <a:cubicBezTo>
                    <a:pt x="0" y="91456"/>
                    <a:pt x="74803" y="0"/>
                    <a:pt x="166878" y="0"/>
                  </a:cubicBezTo>
                  <a:lnTo>
                    <a:pt x="12455017" y="0"/>
                  </a:lnTo>
                  <a:lnTo>
                    <a:pt x="12455017" y="9693"/>
                  </a:lnTo>
                  <a:lnTo>
                    <a:pt x="12455017" y="0"/>
                  </a:lnTo>
                  <a:cubicBezTo>
                    <a:pt x="12547092" y="0"/>
                    <a:pt x="12621895" y="91456"/>
                    <a:pt x="12621895" y="204331"/>
                  </a:cubicBezTo>
                  <a:lnTo>
                    <a:pt x="12614022" y="204331"/>
                  </a:lnTo>
                  <a:lnTo>
                    <a:pt x="12621895" y="204331"/>
                  </a:lnTo>
                  <a:lnTo>
                    <a:pt x="12621895" y="2514816"/>
                  </a:lnTo>
                  <a:lnTo>
                    <a:pt x="12614022" y="2514816"/>
                  </a:lnTo>
                  <a:lnTo>
                    <a:pt x="12621895" y="2514816"/>
                  </a:lnTo>
                  <a:cubicBezTo>
                    <a:pt x="12621895" y="2627691"/>
                    <a:pt x="12547092" y="2719139"/>
                    <a:pt x="12455017" y="2719139"/>
                  </a:cubicBezTo>
                  <a:lnTo>
                    <a:pt x="12455017" y="2709454"/>
                  </a:lnTo>
                  <a:lnTo>
                    <a:pt x="12455017" y="2719139"/>
                  </a:lnTo>
                  <a:lnTo>
                    <a:pt x="166878" y="2719139"/>
                  </a:lnTo>
                  <a:lnTo>
                    <a:pt x="166878" y="2709454"/>
                  </a:lnTo>
                  <a:lnTo>
                    <a:pt x="166878" y="2719139"/>
                  </a:lnTo>
                  <a:cubicBezTo>
                    <a:pt x="74803" y="2719138"/>
                    <a:pt x="0" y="2627691"/>
                    <a:pt x="0" y="2514816"/>
                  </a:cubicBezTo>
                  <a:lnTo>
                    <a:pt x="0" y="204331"/>
                  </a:lnTo>
                  <a:lnTo>
                    <a:pt x="7874" y="204331"/>
                  </a:lnTo>
                  <a:lnTo>
                    <a:pt x="0" y="204331"/>
                  </a:lnTo>
                  <a:moveTo>
                    <a:pt x="15875" y="204331"/>
                  </a:moveTo>
                  <a:lnTo>
                    <a:pt x="15875" y="2514816"/>
                  </a:lnTo>
                  <a:lnTo>
                    <a:pt x="7874" y="2514816"/>
                  </a:lnTo>
                  <a:lnTo>
                    <a:pt x="15748" y="2514816"/>
                  </a:lnTo>
                  <a:cubicBezTo>
                    <a:pt x="15748" y="2616747"/>
                    <a:pt x="83312" y="2699605"/>
                    <a:pt x="166751" y="2699605"/>
                  </a:cubicBezTo>
                  <a:lnTo>
                    <a:pt x="12455017" y="2699605"/>
                  </a:lnTo>
                  <a:cubicBezTo>
                    <a:pt x="12538456" y="2699605"/>
                    <a:pt x="12606020" y="2616903"/>
                    <a:pt x="12606020" y="2514816"/>
                  </a:cubicBezTo>
                  <a:lnTo>
                    <a:pt x="12606020" y="204331"/>
                  </a:lnTo>
                  <a:cubicBezTo>
                    <a:pt x="12606020" y="102400"/>
                    <a:pt x="12538456" y="19542"/>
                    <a:pt x="12455017" y="19542"/>
                  </a:cubicBezTo>
                  <a:lnTo>
                    <a:pt x="166878" y="19542"/>
                  </a:lnTo>
                  <a:lnTo>
                    <a:pt x="166878" y="9693"/>
                  </a:lnTo>
                  <a:lnTo>
                    <a:pt x="166878" y="19386"/>
                  </a:lnTo>
                  <a:cubicBezTo>
                    <a:pt x="83439" y="19542"/>
                    <a:pt x="15875" y="102244"/>
                    <a:pt x="15875" y="20433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384932" y="7452845"/>
            <a:ext cx="3528000" cy="52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Benefits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13690" y="7903370"/>
            <a:ext cx="9013983" cy="1073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9"/>
              </a:lnSpc>
            </a:pPr>
            <a:r>
              <a:rPr lang="en-US" sz="232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Incre</a:t>
            </a:r>
            <a:r>
              <a:rPr lang="en-US" sz="232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ases profit margins and improves customer satisfaction with preferred rooms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417318" y="7670684"/>
            <a:ext cx="8986871" cy="2197216"/>
            <a:chOff x="0" y="0"/>
            <a:chExt cx="11982494" cy="29296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017" y="4505"/>
              <a:ext cx="11964347" cy="2920618"/>
            </a:xfrm>
            <a:custGeom>
              <a:avLst/>
              <a:gdLst/>
              <a:ahLst/>
              <a:cxnLst/>
              <a:rect r="r" b="b" t="t" l="l"/>
              <a:pathLst>
                <a:path h="2920618" w="11964347">
                  <a:moveTo>
                    <a:pt x="0" y="486770"/>
                  </a:moveTo>
                  <a:cubicBezTo>
                    <a:pt x="0" y="217989"/>
                    <a:pt x="436897" y="0"/>
                    <a:pt x="975892" y="0"/>
                  </a:cubicBezTo>
                  <a:lnTo>
                    <a:pt x="10988600" y="0"/>
                  </a:lnTo>
                  <a:cubicBezTo>
                    <a:pt x="11527595" y="0"/>
                    <a:pt x="11964347" y="217917"/>
                    <a:pt x="11964347" y="486770"/>
                  </a:cubicBezTo>
                  <a:lnTo>
                    <a:pt x="11964347" y="2433848"/>
                  </a:lnTo>
                  <a:cubicBezTo>
                    <a:pt x="11964347" y="2702701"/>
                    <a:pt x="11527449" y="2920618"/>
                    <a:pt x="10988600" y="2920618"/>
                  </a:cubicBezTo>
                  <a:lnTo>
                    <a:pt x="975892" y="2920618"/>
                  </a:lnTo>
                  <a:cubicBezTo>
                    <a:pt x="436897" y="2920545"/>
                    <a:pt x="146" y="2702629"/>
                    <a:pt x="0" y="2433848"/>
                  </a:cubicBezTo>
                  <a:close/>
                </a:path>
              </a:pathLst>
            </a:custGeom>
            <a:solidFill>
              <a:srgbClr val="C7C9EA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982523" cy="2929633"/>
            </a:xfrm>
            <a:custGeom>
              <a:avLst/>
              <a:gdLst/>
              <a:ahLst/>
              <a:cxnLst/>
              <a:rect r="r" b="b" t="t" l="l"/>
              <a:pathLst>
                <a:path h="2929633" w="11982523">
                  <a:moveTo>
                    <a:pt x="0" y="491275"/>
                  </a:moveTo>
                  <a:cubicBezTo>
                    <a:pt x="0" y="219951"/>
                    <a:pt x="440969" y="0"/>
                    <a:pt x="984909" y="0"/>
                  </a:cubicBezTo>
                  <a:lnTo>
                    <a:pt x="10997617" y="0"/>
                  </a:lnTo>
                  <a:lnTo>
                    <a:pt x="10997617" y="4505"/>
                  </a:lnTo>
                  <a:lnTo>
                    <a:pt x="10997617" y="0"/>
                  </a:lnTo>
                  <a:cubicBezTo>
                    <a:pt x="11541558" y="0"/>
                    <a:pt x="11982523" y="219951"/>
                    <a:pt x="11982523" y="491275"/>
                  </a:cubicBezTo>
                  <a:lnTo>
                    <a:pt x="11973509" y="491275"/>
                  </a:lnTo>
                  <a:lnTo>
                    <a:pt x="11982523" y="491275"/>
                  </a:lnTo>
                  <a:lnTo>
                    <a:pt x="11982523" y="2438353"/>
                  </a:lnTo>
                  <a:lnTo>
                    <a:pt x="11973509" y="2438353"/>
                  </a:lnTo>
                  <a:lnTo>
                    <a:pt x="11982523" y="2438353"/>
                  </a:lnTo>
                  <a:cubicBezTo>
                    <a:pt x="11982523" y="2709677"/>
                    <a:pt x="11541558" y="2929633"/>
                    <a:pt x="10997617" y="2929633"/>
                  </a:cubicBezTo>
                  <a:lnTo>
                    <a:pt x="10997617" y="2925123"/>
                  </a:lnTo>
                  <a:lnTo>
                    <a:pt x="10997617" y="2929633"/>
                  </a:lnTo>
                  <a:lnTo>
                    <a:pt x="984909" y="2929633"/>
                  </a:lnTo>
                  <a:lnTo>
                    <a:pt x="984909" y="2925123"/>
                  </a:lnTo>
                  <a:lnTo>
                    <a:pt x="984909" y="2929633"/>
                  </a:lnTo>
                  <a:cubicBezTo>
                    <a:pt x="440969" y="2929633"/>
                    <a:pt x="0" y="2709677"/>
                    <a:pt x="0" y="2438353"/>
                  </a:cubicBezTo>
                  <a:lnTo>
                    <a:pt x="0" y="491275"/>
                  </a:lnTo>
                  <a:lnTo>
                    <a:pt x="9017" y="491275"/>
                  </a:lnTo>
                  <a:lnTo>
                    <a:pt x="0" y="491275"/>
                  </a:lnTo>
                  <a:moveTo>
                    <a:pt x="18180" y="491275"/>
                  </a:moveTo>
                  <a:lnTo>
                    <a:pt x="18180" y="2438353"/>
                  </a:lnTo>
                  <a:lnTo>
                    <a:pt x="9017" y="2438353"/>
                  </a:lnTo>
                  <a:lnTo>
                    <a:pt x="18034" y="2438353"/>
                  </a:lnTo>
                  <a:cubicBezTo>
                    <a:pt x="18034" y="2704663"/>
                    <a:pt x="450859" y="2920545"/>
                    <a:pt x="984764" y="2920545"/>
                  </a:cubicBezTo>
                  <a:lnTo>
                    <a:pt x="10997617" y="2920545"/>
                  </a:lnTo>
                  <a:cubicBezTo>
                    <a:pt x="11531522" y="2920545"/>
                    <a:pt x="11964346" y="2704663"/>
                    <a:pt x="11964346" y="2438353"/>
                  </a:cubicBezTo>
                  <a:lnTo>
                    <a:pt x="11964346" y="491275"/>
                  </a:lnTo>
                  <a:cubicBezTo>
                    <a:pt x="11964346" y="224965"/>
                    <a:pt x="11531522" y="9083"/>
                    <a:pt x="10997617" y="9083"/>
                  </a:cubicBezTo>
                  <a:lnTo>
                    <a:pt x="984909" y="9083"/>
                  </a:lnTo>
                  <a:lnTo>
                    <a:pt x="984909" y="4505"/>
                  </a:lnTo>
                  <a:lnTo>
                    <a:pt x="984909" y="9010"/>
                  </a:lnTo>
                  <a:cubicBezTo>
                    <a:pt x="451005" y="9083"/>
                    <a:pt x="18180" y="224965"/>
                    <a:pt x="18180" y="491275"/>
                  </a:cubicBezTo>
                  <a:close/>
                </a:path>
              </a:pathLst>
            </a:custGeom>
            <a:solidFill>
              <a:srgbClr val="44546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82828" y="7413509"/>
            <a:ext cx="6676031" cy="2596936"/>
            <a:chOff x="0" y="0"/>
            <a:chExt cx="8901375" cy="34625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874" y="8561"/>
              <a:ext cx="8885555" cy="3445355"/>
            </a:xfrm>
            <a:custGeom>
              <a:avLst/>
              <a:gdLst/>
              <a:ahLst/>
              <a:cxnLst/>
              <a:rect r="r" b="b" t="t" l="l"/>
              <a:pathLst>
                <a:path h="3445355" w="8885555">
                  <a:moveTo>
                    <a:pt x="0" y="574248"/>
                  </a:moveTo>
                  <a:cubicBezTo>
                    <a:pt x="0" y="257093"/>
                    <a:pt x="237236" y="0"/>
                    <a:pt x="529971" y="0"/>
                  </a:cubicBezTo>
                  <a:lnTo>
                    <a:pt x="8355711" y="0"/>
                  </a:lnTo>
                  <a:cubicBezTo>
                    <a:pt x="8648319" y="0"/>
                    <a:pt x="8885555" y="257093"/>
                    <a:pt x="8885555" y="574248"/>
                  </a:cubicBezTo>
                  <a:lnTo>
                    <a:pt x="8885555" y="2871106"/>
                  </a:lnTo>
                  <a:cubicBezTo>
                    <a:pt x="8885555" y="3188262"/>
                    <a:pt x="8648319" y="3445355"/>
                    <a:pt x="8355711" y="3445355"/>
                  </a:cubicBezTo>
                  <a:lnTo>
                    <a:pt x="529971" y="3445355"/>
                  </a:lnTo>
                  <a:cubicBezTo>
                    <a:pt x="237236" y="3445355"/>
                    <a:pt x="127" y="3188262"/>
                    <a:pt x="0" y="2871106"/>
                  </a:cubicBezTo>
                  <a:close/>
                </a:path>
              </a:pathLst>
            </a:custGeom>
            <a:solidFill>
              <a:srgbClr val="C7C9EA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901430" cy="3462612"/>
            </a:xfrm>
            <a:custGeom>
              <a:avLst/>
              <a:gdLst/>
              <a:ahLst/>
              <a:cxnLst/>
              <a:rect r="r" b="b" t="t" l="l"/>
              <a:pathLst>
                <a:path h="3462612" w="8901430">
                  <a:moveTo>
                    <a:pt x="0" y="582809"/>
                  </a:moveTo>
                  <a:cubicBezTo>
                    <a:pt x="0" y="260959"/>
                    <a:pt x="240792" y="0"/>
                    <a:pt x="537845" y="0"/>
                  </a:cubicBezTo>
                  <a:lnTo>
                    <a:pt x="8363585" y="0"/>
                  </a:lnTo>
                  <a:lnTo>
                    <a:pt x="8363585" y="8561"/>
                  </a:lnTo>
                  <a:lnTo>
                    <a:pt x="8363585" y="0"/>
                  </a:lnTo>
                  <a:cubicBezTo>
                    <a:pt x="8660638" y="0"/>
                    <a:pt x="8901430" y="260959"/>
                    <a:pt x="8901430" y="582809"/>
                  </a:cubicBezTo>
                  <a:lnTo>
                    <a:pt x="8893556" y="582809"/>
                  </a:lnTo>
                  <a:lnTo>
                    <a:pt x="8901430" y="582809"/>
                  </a:lnTo>
                  <a:lnTo>
                    <a:pt x="8901430" y="2879667"/>
                  </a:lnTo>
                  <a:lnTo>
                    <a:pt x="8893556" y="2879667"/>
                  </a:lnTo>
                  <a:lnTo>
                    <a:pt x="8901430" y="2879667"/>
                  </a:lnTo>
                  <a:cubicBezTo>
                    <a:pt x="8901430" y="3201655"/>
                    <a:pt x="8660638" y="3462477"/>
                    <a:pt x="8363585" y="3462477"/>
                  </a:cubicBezTo>
                  <a:lnTo>
                    <a:pt x="8363585" y="3453916"/>
                  </a:lnTo>
                  <a:lnTo>
                    <a:pt x="8363585" y="3462477"/>
                  </a:lnTo>
                  <a:lnTo>
                    <a:pt x="537845" y="3462477"/>
                  </a:lnTo>
                  <a:lnTo>
                    <a:pt x="537845" y="3453916"/>
                  </a:lnTo>
                  <a:lnTo>
                    <a:pt x="537845" y="3462477"/>
                  </a:lnTo>
                  <a:cubicBezTo>
                    <a:pt x="240792" y="3462612"/>
                    <a:pt x="0" y="3201655"/>
                    <a:pt x="0" y="2879667"/>
                  </a:cubicBezTo>
                  <a:lnTo>
                    <a:pt x="0" y="582809"/>
                  </a:lnTo>
                  <a:lnTo>
                    <a:pt x="7874" y="582809"/>
                  </a:lnTo>
                  <a:lnTo>
                    <a:pt x="0" y="582809"/>
                  </a:lnTo>
                  <a:moveTo>
                    <a:pt x="15875" y="582809"/>
                  </a:moveTo>
                  <a:lnTo>
                    <a:pt x="15875" y="2879667"/>
                  </a:lnTo>
                  <a:lnTo>
                    <a:pt x="7874" y="2879667"/>
                  </a:lnTo>
                  <a:lnTo>
                    <a:pt x="15748" y="2879667"/>
                  </a:lnTo>
                  <a:cubicBezTo>
                    <a:pt x="15748" y="3191990"/>
                    <a:pt x="249428" y="3445217"/>
                    <a:pt x="537718" y="3445217"/>
                  </a:cubicBezTo>
                  <a:lnTo>
                    <a:pt x="8363458" y="3445217"/>
                  </a:lnTo>
                  <a:cubicBezTo>
                    <a:pt x="8651748" y="3445217"/>
                    <a:pt x="8885428" y="3191990"/>
                    <a:pt x="8885428" y="2879667"/>
                  </a:cubicBezTo>
                  <a:lnTo>
                    <a:pt x="8885428" y="582809"/>
                  </a:lnTo>
                  <a:cubicBezTo>
                    <a:pt x="8885428" y="270487"/>
                    <a:pt x="8651748" y="17259"/>
                    <a:pt x="8363458" y="17259"/>
                  </a:cubicBezTo>
                  <a:lnTo>
                    <a:pt x="537845" y="17259"/>
                  </a:lnTo>
                  <a:lnTo>
                    <a:pt x="537845" y="8561"/>
                  </a:lnTo>
                  <a:lnTo>
                    <a:pt x="537845" y="17121"/>
                  </a:lnTo>
                  <a:cubicBezTo>
                    <a:pt x="249555" y="17121"/>
                    <a:pt x="15875" y="270348"/>
                    <a:pt x="15875" y="582671"/>
                  </a:cubicBezTo>
                  <a:close/>
                </a:path>
              </a:pathLst>
            </a:custGeom>
            <a:solidFill>
              <a:srgbClr val="44546A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31783" y="4898966"/>
            <a:ext cx="5599485" cy="2388656"/>
            <a:chOff x="0" y="0"/>
            <a:chExt cx="7465980" cy="31848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604" y="7874"/>
              <a:ext cx="7452711" cy="3169031"/>
            </a:xfrm>
            <a:custGeom>
              <a:avLst/>
              <a:gdLst/>
              <a:ahLst/>
              <a:cxnLst/>
              <a:rect r="r" b="b" t="t" l="l"/>
              <a:pathLst>
                <a:path h="3169031" w="7452711">
                  <a:moveTo>
                    <a:pt x="0" y="528193"/>
                  </a:moveTo>
                  <a:cubicBezTo>
                    <a:pt x="0" y="236474"/>
                    <a:pt x="198981" y="0"/>
                    <a:pt x="444511" y="0"/>
                  </a:cubicBezTo>
                  <a:lnTo>
                    <a:pt x="7008307" y="0"/>
                  </a:lnTo>
                  <a:cubicBezTo>
                    <a:pt x="7253731" y="0"/>
                    <a:pt x="7452711" y="236474"/>
                    <a:pt x="7452711" y="528193"/>
                  </a:cubicBezTo>
                  <a:lnTo>
                    <a:pt x="7452711" y="2640838"/>
                  </a:lnTo>
                  <a:cubicBezTo>
                    <a:pt x="7452711" y="2932557"/>
                    <a:pt x="7253731" y="3169031"/>
                    <a:pt x="7008307" y="3169031"/>
                  </a:cubicBezTo>
                  <a:lnTo>
                    <a:pt x="444511" y="3169031"/>
                  </a:lnTo>
                  <a:cubicBezTo>
                    <a:pt x="198981" y="3169031"/>
                    <a:pt x="107" y="2932557"/>
                    <a:pt x="0" y="2640838"/>
                  </a:cubicBezTo>
                  <a:close/>
                </a:path>
              </a:pathLst>
            </a:custGeom>
            <a:solidFill>
              <a:srgbClr val="C7C9EA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466035" cy="3184906"/>
            </a:xfrm>
            <a:custGeom>
              <a:avLst/>
              <a:gdLst/>
              <a:ahLst/>
              <a:cxnLst/>
              <a:rect r="r" b="b" t="t" l="l"/>
              <a:pathLst>
                <a:path h="3184906" w="7466035">
                  <a:moveTo>
                    <a:pt x="0" y="536067"/>
                  </a:moveTo>
                  <a:cubicBezTo>
                    <a:pt x="0" y="240030"/>
                    <a:pt x="201963" y="0"/>
                    <a:pt x="451115" y="0"/>
                  </a:cubicBezTo>
                  <a:lnTo>
                    <a:pt x="7014911" y="0"/>
                  </a:lnTo>
                  <a:lnTo>
                    <a:pt x="7014911" y="7874"/>
                  </a:lnTo>
                  <a:lnTo>
                    <a:pt x="7014911" y="0"/>
                  </a:lnTo>
                  <a:cubicBezTo>
                    <a:pt x="7264063" y="0"/>
                    <a:pt x="7466035" y="240030"/>
                    <a:pt x="7466035" y="536067"/>
                  </a:cubicBezTo>
                  <a:lnTo>
                    <a:pt x="7459422" y="536067"/>
                  </a:lnTo>
                  <a:lnTo>
                    <a:pt x="7466035" y="536067"/>
                  </a:lnTo>
                  <a:lnTo>
                    <a:pt x="7466035" y="2648712"/>
                  </a:lnTo>
                  <a:lnTo>
                    <a:pt x="7459422" y="2648712"/>
                  </a:lnTo>
                  <a:lnTo>
                    <a:pt x="7466035" y="2648712"/>
                  </a:lnTo>
                  <a:cubicBezTo>
                    <a:pt x="7466035" y="2944876"/>
                    <a:pt x="7264063" y="3184779"/>
                    <a:pt x="7014911" y="3184779"/>
                  </a:cubicBezTo>
                  <a:lnTo>
                    <a:pt x="7014911" y="3176905"/>
                  </a:lnTo>
                  <a:lnTo>
                    <a:pt x="7014911" y="3184779"/>
                  </a:lnTo>
                  <a:lnTo>
                    <a:pt x="451115" y="3184779"/>
                  </a:lnTo>
                  <a:lnTo>
                    <a:pt x="451115" y="3176905"/>
                  </a:lnTo>
                  <a:lnTo>
                    <a:pt x="451115" y="3184779"/>
                  </a:lnTo>
                  <a:cubicBezTo>
                    <a:pt x="201963" y="3184906"/>
                    <a:pt x="0" y="2944876"/>
                    <a:pt x="0" y="2648712"/>
                  </a:cubicBezTo>
                  <a:lnTo>
                    <a:pt x="0" y="536067"/>
                  </a:lnTo>
                  <a:lnTo>
                    <a:pt x="6604" y="536067"/>
                  </a:lnTo>
                  <a:lnTo>
                    <a:pt x="0" y="536067"/>
                  </a:lnTo>
                  <a:moveTo>
                    <a:pt x="13315" y="536067"/>
                  </a:moveTo>
                  <a:lnTo>
                    <a:pt x="13315" y="2648712"/>
                  </a:lnTo>
                  <a:lnTo>
                    <a:pt x="6604" y="2648712"/>
                  </a:lnTo>
                  <a:lnTo>
                    <a:pt x="13209" y="2648712"/>
                  </a:lnTo>
                  <a:cubicBezTo>
                    <a:pt x="13209" y="2935986"/>
                    <a:pt x="209206" y="3168904"/>
                    <a:pt x="451008" y="3168904"/>
                  </a:cubicBezTo>
                  <a:lnTo>
                    <a:pt x="7014805" y="3168904"/>
                  </a:lnTo>
                  <a:cubicBezTo>
                    <a:pt x="7256607" y="3168904"/>
                    <a:pt x="7452604" y="2935986"/>
                    <a:pt x="7452604" y="2648712"/>
                  </a:cubicBezTo>
                  <a:lnTo>
                    <a:pt x="7452604" y="536067"/>
                  </a:lnTo>
                  <a:cubicBezTo>
                    <a:pt x="7452604" y="248793"/>
                    <a:pt x="7256607" y="15875"/>
                    <a:pt x="7014805" y="15875"/>
                  </a:cubicBezTo>
                  <a:lnTo>
                    <a:pt x="451115" y="15875"/>
                  </a:lnTo>
                  <a:lnTo>
                    <a:pt x="451115" y="7874"/>
                  </a:lnTo>
                  <a:lnTo>
                    <a:pt x="451115" y="15748"/>
                  </a:lnTo>
                  <a:cubicBezTo>
                    <a:pt x="209313" y="15748"/>
                    <a:pt x="13315" y="248666"/>
                    <a:pt x="13315" y="535940"/>
                  </a:cubicBezTo>
                  <a:close/>
                </a:path>
              </a:pathLst>
            </a:custGeom>
            <a:solidFill>
              <a:srgbClr val="44546A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82828" y="2340921"/>
            <a:ext cx="5648440" cy="2388656"/>
            <a:chOff x="0" y="0"/>
            <a:chExt cx="7531253" cy="31848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662" y="7874"/>
              <a:ext cx="7517869" cy="3169031"/>
            </a:xfrm>
            <a:custGeom>
              <a:avLst/>
              <a:gdLst/>
              <a:ahLst/>
              <a:cxnLst/>
              <a:rect r="r" b="b" t="t" l="l"/>
              <a:pathLst>
                <a:path h="3169031" w="7517869">
                  <a:moveTo>
                    <a:pt x="0" y="528193"/>
                  </a:moveTo>
                  <a:cubicBezTo>
                    <a:pt x="0" y="236474"/>
                    <a:pt x="200720" y="0"/>
                    <a:pt x="448397" y="0"/>
                  </a:cubicBezTo>
                  <a:lnTo>
                    <a:pt x="7069579" y="0"/>
                  </a:lnTo>
                  <a:cubicBezTo>
                    <a:pt x="7317148" y="0"/>
                    <a:pt x="7517869" y="236474"/>
                    <a:pt x="7517869" y="528193"/>
                  </a:cubicBezTo>
                  <a:lnTo>
                    <a:pt x="7517869" y="2640838"/>
                  </a:lnTo>
                  <a:cubicBezTo>
                    <a:pt x="7517869" y="2932557"/>
                    <a:pt x="7317148" y="3169031"/>
                    <a:pt x="7069579" y="3169031"/>
                  </a:cubicBezTo>
                  <a:lnTo>
                    <a:pt x="448397" y="3169031"/>
                  </a:lnTo>
                  <a:cubicBezTo>
                    <a:pt x="200720" y="3169031"/>
                    <a:pt x="107" y="2932557"/>
                    <a:pt x="0" y="2640838"/>
                  </a:cubicBezTo>
                  <a:close/>
                </a:path>
              </a:pathLst>
            </a:custGeom>
            <a:solidFill>
              <a:srgbClr val="C7C9EA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531309" cy="3184906"/>
            </a:xfrm>
            <a:custGeom>
              <a:avLst/>
              <a:gdLst/>
              <a:ahLst/>
              <a:cxnLst/>
              <a:rect r="r" b="b" t="t" l="l"/>
              <a:pathLst>
                <a:path h="3184906" w="7531309">
                  <a:moveTo>
                    <a:pt x="0" y="536067"/>
                  </a:moveTo>
                  <a:cubicBezTo>
                    <a:pt x="0" y="240030"/>
                    <a:pt x="203729" y="0"/>
                    <a:pt x="455059" y="0"/>
                  </a:cubicBezTo>
                  <a:lnTo>
                    <a:pt x="7076241" y="0"/>
                  </a:lnTo>
                  <a:lnTo>
                    <a:pt x="7076241" y="7874"/>
                  </a:lnTo>
                  <a:lnTo>
                    <a:pt x="7076241" y="0"/>
                  </a:lnTo>
                  <a:cubicBezTo>
                    <a:pt x="7327571" y="0"/>
                    <a:pt x="7531309" y="240030"/>
                    <a:pt x="7531309" y="536067"/>
                  </a:cubicBezTo>
                  <a:lnTo>
                    <a:pt x="7524638" y="536067"/>
                  </a:lnTo>
                  <a:lnTo>
                    <a:pt x="7531309" y="536067"/>
                  </a:lnTo>
                  <a:lnTo>
                    <a:pt x="7531309" y="2648712"/>
                  </a:lnTo>
                  <a:lnTo>
                    <a:pt x="7524638" y="2648712"/>
                  </a:lnTo>
                  <a:lnTo>
                    <a:pt x="7531309" y="2648712"/>
                  </a:lnTo>
                  <a:cubicBezTo>
                    <a:pt x="7531309" y="2944876"/>
                    <a:pt x="7327571" y="3184779"/>
                    <a:pt x="7076241" y="3184779"/>
                  </a:cubicBezTo>
                  <a:lnTo>
                    <a:pt x="7076241" y="3176905"/>
                  </a:lnTo>
                  <a:lnTo>
                    <a:pt x="7076241" y="3184779"/>
                  </a:lnTo>
                  <a:lnTo>
                    <a:pt x="455059" y="3184779"/>
                  </a:lnTo>
                  <a:lnTo>
                    <a:pt x="455059" y="3176905"/>
                  </a:lnTo>
                  <a:lnTo>
                    <a:pt x="455059" y="3184779"/>
                  </a:lnTo>
                  <a:cubicBezTo>
                    <a:pt x="203729" y="3184906"/>
                    <a:pt x="0" y="2944876"/>
                    <a:pt x="0" y="2648712"/>
                  </a:cubicBezTo>
                  <a:lnTo>
                    <a:pt x="0" y="536067"/>
                  </a:lnTo>
                  <a:lnTo>
                    <a:pt x="6662" y="536067"/>
                  </a:lnTo>
                  <a:lnTo>
                    <a:pt x="0" y="536067"/>
                  </a:lnTo>
                  <a:moveTo>
                    <a:pt x="13431" y="536067"/>
                  </a:moveTo>
                  <a:lnTo>
                    <a:pt x="13431" y="2648712"/>
                  </a:lnTo>
                  <a:lnTo>
                    <a:pt x="6662" y="2648712"/>
                  </a:lnTo>
                  <a:lnTo>
                    <a:pt x="13324" y="2648712"/>
                  </a:lnTo>
                  <a:cubicBezTo>
                    <a:pt x="13324" y="2935986"/>
                    <a:pt x="211035" y="3168904"/>
                    <a:pt x="454951" y="3168904"/>
                  </a:cubicBezTo>
                  <a:lnTo>
                    <a:pt x="7076134" y="3168904"/>
                  </a:lnTo>
                  <a:cubicBezTo>
                    <a:pt x="7320049" y="3168904"/>
                    <a:pt x="7517761" y="2935986"/>
                    <a:pt x="7517761" y="2648712"/>
                  </a:cubicBezTo>
                  <a:lnTo>
                    <a:pt x="7517761" y="536067"/>
                  </a:lnTo>
                  <a:cubicBezTo>
                    <a:pt x="7517761" y="248793"/>
                    <a:pt x="7320049" y="15875"/>
                    <a:pt x="7076134" y="15875"/>
                  </a:cubicBezTo>
                  <a:lnTo>
                    <a:pt x="455059" y="15875"/>
                  </a:lnTo>
                  <a:lnTo>
                    <a:pt x="455059" y="7874"/>
                  </a:lnTo>
                  <a:lnTo>
                    <a:pt x="455059" y="15748"/>
                  </a:lnTo>
                  <a:cubicBezTo>
                    <a:pt x="211143" y="15748"/>
                    <a:pt x="13431" y="248666"/>
                    <a:pt x="13431" y="535940"/>
                  </a:cubicBezTo>
                  <a:close/>
                </a:path>
              </a:pathLst>
            </a:custGeom>
            <a:solidFill>
              <a:srgbClr val="44546A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176707" y="2459495"/>
            <a:ext cx="641151" cy="641151"/>
            <a:chOff x="0" y="0"/>
            <a:chExt cx="854868" cy="854868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854837" cy="854837"/>
            </a:xfrm>
            <a:custGeom>
              <a:avLst/>
              <a:gdLst/>
              <a:ahLst/>
              <a:cxnLst/>
              <a:rect r="r" b="b" t="t" l="l"/>
              <a:pathLst>
                <a:path h="854837" w="854837">
                  <a:moveTo>
                    <a:pt x="0" y="0"/>
                  </a:moveTo>
                  <a:lnTo>
                    <a:pt x="854837" y="0"/>
                  </a:lnTo>
                  <a:lnTo>
                    <a:pt x="854837" y="854837"/>
                  </a:lnTo>
                  <a:lnTo>
                    <a:pt x="0" y="854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3" b="-3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214807" y="5014939"/>
            <a:ext cx="641151" cy="641151"/>
            <a:chOff x="0" y="0"/>
            <a:chExt cx="854868" cy="854868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854837" cy="854837"/>
            </a:xfrm>
            <a:custGeom>
              <a:avLst/>
              <a:gdLst/>
              <a:ahLst/>
              <a:cxnLst/>
              <a:rect r="r" b="b" t="t" l="l"/>
              <a:pathLst>
                <a:path h="854837" w="854837">
                  <a:moveTo>
                    <a:pt x="0" y="0"/>
                  </a:moveTo>
                  <a:lnTo>
                    <a:pt x="854837" y="0"/>
                  </a:lnTo>
                  <a:lnTo>
                    <a:pt x="854837" y="854837"/>
                  </a:lnTo>
                  <a:lnTo>
                    <a:pt x="0" y="854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3" b="-3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146582" y="7392398"/>
            <a:ext cx="641151" cy="641151"/>
            <a:chOff x="0" y="0"/>
            <a:chExt cx="854868" cy="854868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854837" cy="854837"/>
            </a:xfrm>
            <a:custGeom>
              <a:avLst/>
              <a:gdLst/>
              <a:ahLst/>
              <a:cxnLst/>
              <a:rect r="r" b="b" t="t" l="l"/>
              <a:pathLst>
                <a:path h="854837" w="854837">
                  <a:moveTo>
                    <a:pt x="0" y="0"/>
                  </a:moveTo>
                  <a:lnTo>
                    <a:pt x="854837" y="0"/>
                  </a:lnTo>
                  <a:lnTo>
                    <a:pt x="854837" y="854837"/>
                  </a:lnTo>
                  <a:lnTo>
                    <a:pt x="0" y="854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3" b="-3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33533" y="163324"/>
            <a:ext cx="3187311" cy="1279973"/>
            <a:chOff x="0" y="0"/>
            <a:chExt cx="3850681" cy="154637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850729" cy="1546300"/>
            </a:xfrm>
            <a:custGeom>
              <a:avLst/>
              <a:gdLst/>
              <a:ahLst/>
              <a:cxnLst/>
              <a:rect r="r" b="b" t="t" l="l"/>
              <a:pathLst>
                <a:path h="1546300" w="3850729">
                  <a:moveTo>
                    <a:pt x="0" y="0"/>
                  </a:moveTo>
                  <a:lnTo>
                    <a:pt x="3850729" y="0"/>
                  </a:lnTo>
                  <a:lnTo>
                    <a:pt x="3850729" y="1546300"/>
                  </a:lnTo>
                  <a:lnTo>
                    <a:pt x="0" y="1546300"/>
                  </a:lnTo>
                  <a:close/>
                </a:path>
              </a:pathLst>
            </a:custGeom>
            <a:solidFill>
              <a:srgbClr val="C0C1D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61925"/>
              <a:ext cx="3850681" cy="1708296"/>
            </a:xfrm>
            <a:prstGeom prst="rect">
              <a:avLst/>
            </a:prstGeom>
          </p:spPr>
          <p:txBody>
            <a:bodyPr anchor="t" rtlCol="false" tIns="56065" lIns="56065" bIns="56065" rIns="56065"/>
            <a:lstStyle/>
            <a:p>
              <a:pPr algn="l">
                <a:lnSpc>
                  <a:spcPts val="8277"/>
                </a:lnSpc>
              </a:pPr>
              <a:r>
                <a:rPr lang="en-US" b="true" sz="5518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Segment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3233263" y="2664656"/>
            <a:ext cx="4625028" cy="4625028"/>
          </a:xfrm>
          <a:custGeom>
            <a:avLst/>
            <a:gdLst/>
            <a:ahLst/>
            <a:cxnLst/>
            <a:rect r="r" b="b" t="t" l="l"/>
            <a:pathLst>
              <a:path h="4625028" w="4625028">
                <a:moveTo>
                  <a:pt x="0" y="0"/>
                </a:moveTo>
                <a:lnTo>
                  <a:pt x="4625028" y="0"/>
                </a:lnTo>
                <a:lnTo>
                  <a:pt x="4625028" y="4625028"/>
                </a:lnTo>
                <a:lnTo>
                  <a:pt x="0" y="46250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742721" y="2606467"/>
            <a:ext cx="4741405" cy="4741405"/>
          </a:xfrm>
          <a:custGeom>
            <a:avLst/>
            <a:gdLst/>
            <a:ahLst/>
            <a:cxnLst/>
            <a:rect r="r" b="b" t="t" l="l"/>
            <a:pathLst>
              <a:path h="4741405" w="4741405">
                <a:moveTo>
                  <a:pt x="0" y="0"/>
                </a:moveTo>
                <a:lnTo>
                  <a:pt x="4741405" y="0"/>
                </a:lnTo>
                <a:lnTo>
                  <a:pt x="4741405" y="4741406"/>
                </a:lnTo>
                <a:lnTo>
                  <a:pt x="0" y="4741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909420" y="1443547"/>
            <a:ext cx="16737390" cy="76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7"/>
              </a:lnSpc>
            </a:pPr>
            <a:r>
              <a:rPr lang="en-US" b="true" sz="415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How many b</a:t>
            </a:r>
            <a:r>
              <a:rPr lang="en-US" b="true" sz="415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ookings come from each market segment 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3072071"/>
            <a:ext cx="3205757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Insights: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33533" y="3595216"/>
            <a:ext cx="6809188" cy="102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7"/>
              </a:lnSpc>
            </a:pPr>
            <a:r>
              <a:rPr lang="en-US" sz="21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Reveals customer acquisition channels’ effectiveness.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46582" y="5617990"/>
            <a:ext cx="3205875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b="true" sz="2874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Overview: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85800" y="6095356"/>
            <a:ext cx="5345468" cy="1043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4"/>
              </a:lnSpc>
            </a:pPr>
            <a:r>
              <a:rPr lang="en-US" sz="225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Guides investment in marketing and partnerships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3781" y="7842134"/>
            <a:ext cx="3205875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b="true" sz="2874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Implementation: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98191" y="8321876"/>
            <a:ext cx="6472532" cy="155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5"/>
              </a:lnSpc>
            </a:pPr>
            <a:r>
              <a:rPr lang="en-US" sz="221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Strengthen partnerships with high-performing segments, reduce dependency on low-value channels.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872005" y="7938299"/>
            <a:ext cx="3205757" cy="528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b="true" sz="287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Benefits: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872005" y="8550052"/>
            <a:ext cx="9415995" cy="1061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0"/>
              </a:lnSpc>
            </a:pPr>
            <a:r>
              <a:rPr lang="en-US" sz="22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Optimized marketing spend and better-targeted customer acquisition.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290816" y="3016895"/>
            <a:ext cx="5706219" cy="5706219"/>
            <a:chOff x="0" y="0"/>
            <a:chExt cx="7608292" cy="7608292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519541" y="4192489"/>
            <a:ext cx="424160" cy="530275"/>
            <a:chOff x="0" y="0"/>
            <a:chExt cx="565547" cy="707033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463" b="-3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290816" y="3016895"/>
            <a:ext cx="5706219" cy="5706219"/>
            <a:chOff x="0" y="0"/>
            <a:chExt cx="7608292" cy="7608292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344001" y="4192489"/>
            <a:ext cx="424160" cy="530275"/>
            <a:chOff x="0" y="0"/>
            <a:chExt cx="565547" cy="707033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463" b="-3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290816" y="3016895"/>
            <a:ext cx="5706219" cy="5706219"/>
            <a:chOff x="0" y="0"/>
            <a:chExt cx="7608292" cy="7608292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344001" y="7016949"/>
            <a:ext cx="424160" cy="530275"/>
            <a:chOff x="0" y="0"/>
            <a:chExt cx="565547" cy="707033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463" b="-3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290891" y="3016895"/>
            <a:ext cx="5706219" cy="5706219"/>
            <a:chOff x="0" y="0"/>
            <a:chExt cx="7608292" cy="7608292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519541" y="7016949"/>
            <a:ext cx="424160" cy="530275"/>
            <a:chOff x="0" y="0"/>
            <a:chExt cx="565547" cy="707033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-463" b="-3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630699" y="866775"/>
            <a:ext cx="17657301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b="true" sz="556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Which market segments bring the most revenue?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21570" y="3491210"/>
            <a:ext cx="3544044" cy="528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Insight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2237" y="4037559"/>
            <a:ext cx="4873378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Not all segments with high bookings contribute equally to revenue.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22237" y="3491210"/>
            <a:ext cx="3544044" cy="528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Overview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2237" y="4037559"/>
            <a:ext cx="4873526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Helps prioritize focus on high-value segments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2237" y="6556921"/>
            <a:ext cx="3544044" cy="528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Implementation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2237" y="7103269"/>
            <a:ext cx="4873526" cy="105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Prioritize high-value segment acquisition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321570" y="6556921"/>
            <a:ext cx="3544044" cy="528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Benefits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92238" y="7103269"/>
            <a:ext cx="4873378" cy="105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Increased RevPAR through strategic focus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249" t="0" r="-625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956816"/>
            <a:ext cx="9445526" cy="20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b="true" sz="556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What is the average length of stay across guests?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169176" y="3315891"/>
            <a:ext cx="38100" cy="4626025"/>
            <a:chOff x="0" y="0"/>
            <a:chExt cx="50800" cy="61680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800" cy="6168009"/>
            </a:xfrm>
            <a:custGeom>
              <a:avLst/>
              <a:gdLst/>
              <a:ahLst/>
              <a:cxnLst/>
              <a:rect r="r" b="b" t="t" l="l"/>
              <a:pathLst>
                <a:path h="6168009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6142609"/>
                  </a:lnTo>
                  <a:cubicBezTo>
                    <a:pt x="50800" y="6156579"/>
                    <a:pt x="39370" y="6168009"/>
                    <a:pt x="25400" y="6168009"/>
                  </a:cubicBezTo>
                  <a:cubicBezTo>
                    <a:pt x="11430" y="6168009"/>
                    <a:pt x="0" y="6156579"/>
                    <a:pt x="0" y="6142609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450015" y="3615779"/>
            <a:ext cx="850552" cy="38100"/>
            <a:chOff x="0" y="0"/>
            <a:chExt cx="1134070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844284" y="3309938"/>
            <a:ext cx="649784" cy="649784"/>
            <a:chOff x="0" y="0"/>
            <a:chExt cx="866378" cy="8663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956575" y="3359497"/>
            <a:ext cx="425203" cy="541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b="true" sz="3312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86744" y="3327494"/>
            <a:ext cx="522375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Insights: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86764" y="3873848"/>
            <a:ext cx="7708999" cy="1009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Longer stays increase revenue stability.</a:t>
            </a:r>
          </a:p>
          <a:p>
            <a:pPr algn="l">
              <a:lnSpc>
                <a:spcPts val="4274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8450015" y="5346799"/>
            <a:ext cx="850552" cy="38100"/>
            <a:chOff x="0" y="0"/>
            <a:chExt cx="1134070" cy="50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844284" y="5040957"/>
            <a:ext cx="649784" cy="649784"/>
            <a:chOff x="0" y="0"/>
            <a:chExt cx="866378" cy="86637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7956575" y="5090517"/>
            <a:ext cx="425203" cy="541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b="true" sz="3312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86741" y="5058525"/>
            <a:ext cx="582750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Overview: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86764" y="5410950"/>
            <a:ext cx="7708999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Useful for targeted packages (weekend vs. long-stay deals).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450015" y="7077819"/>
            <a:ext cx="850552" cy="38100"/>
            <a:chOff x="0" y="0"/>
            <a:chExt cx="1134070" cy="50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7844284" y="6771977"/>
            <a:ext cx="649784" cy="649784"/>
            <a:chOff x="0" y="0"/>
            <a:chExt cx="866378" cy="86637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7956575" y="6821537"/>
            <a:ext cx="425203" cy="541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b="true" sz="3312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86764" y="6789539"/>
            <a:ext cx="3544044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Implementation: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86764" y="7335888"/>
            <a:ext cx="770899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Create packages/discounts for longer stays.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850237" y="8108454"/>
            <a:ext cx="9445526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b="true" sz="218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Benefits:</a:t>
            </a:r>
            <a:r>
              <a:rPr lang="en-US" sz="218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Higher occupancy stability and reduced operational costs per night.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328520"/>
            <a:ext cx="9126563" cy="1895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b="true" sz="339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Which meal plan (Meal plan 1,Meal plan 2,Meal plan 3,Meal plan 4) is most preferred by guests?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169176" y="3315891"/>
            <a:ext cx="38250" cy="4626000"/>
            <a:chOff x="0" y="0"/>
            <a:chExt cx="51000" cy="6168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054" cy="6168009"/>
            </a:xfrm>
            <a:custGeom>
              <a:avLst/>
              <a:gdLst/>
              <a:ahLst/>
              <a:cxnLst/>
              <a:rect r="r" b="b" t="t" l="l"/>
              <a:pathLst>
                <a:path h="6168009" w="51054">
                  <a:moveTo>
                    <a:pt x="0" y="25527"/>
                  </a:moveTo>
                  <a:cubicBezTo>
                    <a:pt x="0" y="11430"/>
                    <a:pt x="11430" y="0"/>
                    <a:pt x="25527" y="0"/>
                  </a:cubicBezTo>
                  <a:cubicBezTo>
                    <a:pt x="39624" y="0"/>
                    <a:pt x="51054" y="11430"/>
                    <a:pt x="51054" y="25527"/>
                  </a:cubicBezTo>
                  <a:lnTo>
                    <a:pt x="51054" y="6142482"/>
                  </a:lnTo>
                  <a:cubicBezTo>
                    <a:pt x="51054" y="6156579"/>
                    <a:pt x="39624" y="6168009"/>
                    <a:pt x="25527" y="6168009"/>
                  </a:cubicBezTo>
                  <a:cubicBezTo>
                    <a:pt x="11430" y="6168009"/>
                    <a:pt x="0" y="6156579"/>
                    <a:pt x="0" y="6142482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450015" y="3615779"/>
            <a:ext cx="850500" cy="38250"/>
            <a:chOff x="0" y="0"/>
            <a:chExt cx="1134000" cy="51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3983" cy="51054"/>
            </a:xfrm>
            <a:custGeom>
              <a:avLst/>
              <a:gdLst/>
              <a:ahLst/>
              <a:cxnLst/>
              <a:rect r="r" b="b" t="t" l="l"/>
              <a:pathLst>
                <a:path h="51054" w="1133983">
                  <a:moveTo>
                    <a:pt x="0" y="25527"/>
                  </a:moveTo>
                  <a:cubicBezTo>
                    <a:pt x="0" y="11430"/>
                    <a:pt x="11430" y="0"/>
                    <a:pt x="25527" y="0"/>
                  </a:cubicBezTo>
                  <a:lnTo>
                    <a:pt x="1108456" y="0"/>
                  </a:lnTo>
                  <a:cubicBezTo>
                    <a:pt x="1122553" y="0"/>
                    <a:pt x="1133983" y="11430"/>
                    <a:pt x="1133983" y="25527"/>
                  </a:cubicBezTo>
                  <a:cubicBezTo>
                    <a:pt x="1133983" y="39624"/>
                    <a:pt x="1122553" y="51054"/>
                    <a:pt x="1108456" y="51054"/>
                  </a:cubicBezTo>
                  <a:lnTo>
                    <a:pt x="25527" y="51054"/>
                  </a:lnTo>
                  <a:cubicBezTo>
                    <a:pt x="11430" y="51054"/>
                    <a:pt x="0" y="39624"/>
                    <a:pt x="0" y="25527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844284" y="3309938"/>
            <a:ext cx="649781" cy="649781"/>
            <a:chOff x="0" y="0"/>
            <a:chExt cx="866375" cy="8663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956575" y="3359497"/>
            <a:ext cx="425250" cy="54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b="true" sz="3312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86744" y="3327494"/>
            <a:ext cx="522375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Insights: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86764" y="3873848"/>
            <a:ext cx="770887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Identifies customer preferences in F&amp;B services.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450015" y="5346799"/>
            <a:ext cx="850500" cy="38250"/>
            <a:chOff x="0" y="0"/>
            <a:chExt cx="1134000" cy="51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33983" cy="51054"/>
            </a:xfrm>
            <a:custGeom>
              <a:avLst/>
              <a:gdLst/>
              <a:ahLst/>
              <a:cxnLst/>
              <a:rect r="r" b="b" t="t" l="l"/>
              <a:pathLst>
                <a:path h="51054" w="1133983">
                  <a:moveTo>
                    <a:pt x="0" y="25527"/>
                  </a:moveTo>
                  <a:cubicBezTo>
                    <a:pt x="0" y="11430"/>
                    <a:pt x="11430" y="0"/>
                    <a:pt x="25527" y="0"/>
                  </a:cubicBezTo>
                  <a:lnTo>
                    <a:pt x="1108456" y="0"/>
                  </a:lnTo>
                  <a:cubicBezTo>
                    <a:pt x="1122553" y="0"/>
                    <a:pt x="1133983" y="11430"/>
                    <a:pt x="1133983" y="25527"/>
                  </a:cubicBezTo>
                  <a:cubicBezTo>
                    <a:pt x="1133983" y="39624"/>
                    <a:pt x="1122553" y="51054"/>
                    <a:pt x="1108456" y="51054"/>
                  </a:cubicBezTo>
                  <a:lnTo>
                    <a:pt x="25527" y="51054"/>
                  </a:lnTo>
                  <a:cubicBezTo>
                    <a:pt x="11430" y="51054"/>
                    <a:pt x="0" y="39624"/>
                    <a:pt x="0" y="25527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844284" y="5040957"/>
            <a:ext cx="649781" cy="649781"/>
            <a:chOff x="0" y="0"/>
            <a:chExt cx="866375" cy="8663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7956575" y="5090517"/>
            <a:ext cx="425250" cy="54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b="true" sz="3312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86741" y="5058525"/>
            <a:ext cx="582750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Overview: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86764" y="5604868"/>
            <a:ext cx="7708875" cy="1009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Guides kitchen operations and bundled offers.</a:t>
            </a:r>
          </a:p>
          <a:p>
            <a:pPr algn="l">
              <a:lnSpc>
                <a:spcPts val="4274"/>
              </a:lnSpc>
            </a:pPr>
          </a:p>
        </p:txBody>
      </p:sp>
      <p:grpSp>
        <p:nvGrpSpPr>
          <p:cNvPr name="Group 27" id="27"/>
          <p:cNvGrpSpPr/>
          <p:nvPr/>
        </p:nvGrpSpPr>
        <p:grpSpPr>
          <a:xfrm rot="0">
            <a:off x="8450015" y="7077819"/>
            <a:ext cx="850500" cy="38250"/>
            <a:chOff x="0" y="0"/>
            <a:chExt cx="1134000" cy="51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33983" cy="51054"/>
            </a:xfrm>
            <a:custGeom>
              <a:avLst/>
              <a:gdLst/>
              <a:ahLst/>
              <a:cxnLst/>
              <a:rect r="r" b="b" t="t" l="l"/>
              <a:pathLst>
                <a:path h="51054" w="1133983">
                  <a:moveTo>
                    <a:pt x="0" y="25527"/>
                  </a:moveTo>
                  <a:cubicBezTo>
                    <a:pt x="0" y="11430"/>
                    <a:pt x="11430" y="0"/>
                    <a:pt x="25527" y="0"/>
                  </a:cubicBezTo>
                  <a:lnTo>
                    <a:pt x="1108456" y="0"/>
                  </a:lnTo>
                  <a:cubicBezTo>
                    <a:pt x="1122553" y="0"/>
                    <a:pt x="1133983" y="11430"/>
                    <a:pt x="1133983" y="25527"/>
                  </a:cubicBezTo>
                  <a:cubicBezTo>
                    <a:pt x="1133983" y="39624"/>
                    <a:pt x="1122553" y="51054"/>
                    <a:pt x="1108456" y="51054"/>
                  </a:cubicBezTo>
                  <a:lnTo>
                    <a:pt x="25527" y="51054"/>
                  </a:lnTo>
                  <a:cubicBezTo>
                    <a:pt x="11430" y="51054"/>
                    <a:pt x="0" y="39624"/>
                    <a:pt x="0" y="25527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7844284" y="6771977"/>
            <a:ext cx="649781" cy="649781"/>
            <a:chOff x="0" y="0"/>
            <a:chExt cx="866375" cy="8663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7956575" y="6821537"/>
            <a:ext cx="425250" cy="54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b="true" sz="3312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86764" y="6789539"/>
            <a:ext cx="354412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Implementation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86764" y="7335888"/>
            <a:ext cx="770887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Customize meal plan offers (family packages, business combos).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169175" y="8659863"/>
            <a:ext cx="944550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b="true" sz="2187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Benefits</a:t>
            </a:r>
            <a:r>
              <a:rPr lang="en-US" b="true" sz="2187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Increases F&amp;B revenue and enhances guest experience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DAG0qKH_HTg</dc:identifier>
  <dcterms:modified xsi:type="dcterms:W3CDTF">2011-08-01T06:04:30Z</dcterms:modified>
  <cp:revision>1</cp:revision>
  <dc:title>Hotel Reservation Analysis.pptx</dc:title>
</cp:coreProperties>
</file>